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60" r:id="rId4"/>
    <p:sldId id="262" r:id="rId5"/>
    <p:sldId id="292" r:id="rId6"/>
    <p:sldId id="291" r:id="rId7"/>
    <p:sldId id="265" r:id="rId8"/>
    <p:sldId id="263" r:id="rId9"/>
    <p:sldId id="278" r:id="rId10"/>
    <p:sldId id="266" r:id="rId11"/>
    <p:sldId id="280" r:id="rId12"/>
    <p:sldId id="272" r:id="rId13"/>
    <p:sldId id="257" r:id="rId14"/>
    <p:sldId id="259" r:id="rId15"/>
    <p:sldId id="293" r:id="rId16"/>
    <p:sldId id="286" r:id="rId17"/>
    <p:sldId id="295" r:id="rId18"/>
    <p:sldId id="296" r:id="rId19"/>
    <p:sldId id="297" r:id="rId20"/>
    <p:sldId id="298" r:id="rId21"/>
    <p:sldId id="269" r:id="rId22"/>
  </p:sldIdLst>
  <p:sldSz cx="9144000" cy="6858000" type="screen4x3"/>
  <p:notesSz cx="6761163" cy="99425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FFFFCC"/>
    <a:srgbClr val="FF9900"/>
    <a:srgbClr val="99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904" autoAdjust="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5449912510936162E-2"/>
          <c:y val="1.7069327127176397E-2"/>
          <c:w val="0.9645500874890639"/>
          <c:h val="0.982930737824438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2.2615485564304583E-2"/>
                  <c:y val="0.3326839999816025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Внеплановые проверки
</a:t>
                    </a:r>
                    <a:r>
                      <a:rPr lang="ru-RU" dirty="0" smtClean="0"/>
                      <a:t>87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125043744531939"/>
                  <c:y val="-0.2510195630776592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Плановые (рейдовые) осмотры, обследования
</a:t>
                    </a:r>
                    <a:r>
                      <a:rPr lang="ru-RU" dirty="0" smtClean="0"/>
                      <a:t>211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515277777777777"/>
                      <c:h val="0.2612037037037037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23042700131233601"/>
                  <c:y val="0.1846032248865667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Плановые проверки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16</a:t>
                    </a:r>
                  </a:p>
                </c:rich>
              </c:tx>
              <c:dLblPos val="bestFit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613199912510934"/>
                      <c:h val="0.1871296296296296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3582688101487314"/>
                  <c:y val="1.277777650015983E-2"/>
                </c:manualLayout>
              </c:layout>
              <c:dLblPos val="bestFit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0052630139982491"/>
                  <c:y val="-9.6164244899259541E-3"/>
                </c:manualLayout>
              </c:layout>
              <c:dLblPos val="bestFit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47911198600172"/>
                      <c:h val="0.23919307694607406"/>
                    </c:manualLayout>
                  </c15:layout>
                </c:ext>
              </c:extLst>
            </c:dLbl>
            <c:spPr>
              <a:effectLst>
                <a:outerShdw blurRad="50800" dist="50800" dir="5400000" algn="ctr" rotWithShape="0">
                  <a:srgbClr val="000000">
                    <a:alpha val="50000"/>
                  </a:srgbClr>
                </a:outerShdw>
              </a:effectLst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estFit"/>
            <c:showVal val="1"/>
            <c:showCatName val="1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Внеплановые проверки</c:v>
                </c:pt>
                <c:pt idx="1">
                  <c:v>Плановые (рейдовые) осмотры, обследования</c:v>
                </c:pt>
                <c:pt idx="2">
                  <c:v>Плановые проверки</c:v>
                </c:pt>
                <c:pt idx="3">
                  <c:v>Административные обследования</c:v>
                </c:pt>
                <c:pt idx="4">
                  <c:v>Факт непосредственного выявления нарушения</c:v>
                </c:pt>
                <c:pt idx="5">
                  <c:v>Выездные обследования</c:v>
                </c:pt>
                <c:pt idx="6">
                  <c:v>Внеплановый инспекционный визит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87</c:v>
                </c:pt>
                <c:pt idx="1">
                  <c:v>211</c:v>
                </c:pt>
                <c:pt idx="2">
                  <c:v>16</c:v>
                </c:pt>
                <c:pt idx="3">
                  <c:v>6</c:v>
                </c:pt>
                <c:pt idx="4">
                  <c:v>2</c:v>
                </c:pt>
                <c:pt idx="5">
                  <c:v>15</c:v>
                </c:pt>
                <c:pt idx="6">
                  <c:v>1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37768518518518646"/>
          <c:y val="3.5273368606702185E-3"/>
          <c:w val="0.62231481481481565"/>
          <c:h val="0.92239858906525296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4</c:v>
                </c:pt>
              </c:strCache>
            </c:strRef>
          </c:tx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"/>
                  <c:y val="1.20802787513716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339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4092323075214162E-3"/>
                  <c:y val="1.20800885137572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118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3487205125356524E-3"/>
                  <c:y val="1.20800885137572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131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8184646150426746E-3"/>
                  <c:y val="1.20802787513716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57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Проведено контрольно-надзорных мероприятий</c:v>
                </c:pt>
                <c:pt idx="1">
                  <c:v>Выявлено нарушений</c:v>
                </c:pt>
                <c:pt idx="2">
                  <c:v>Составлено протоколов</c:v>
                </c:pt>
                <c:pt idx="3">
                  <c:v>Выдано предписаний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287</c:v>
                </c:pt>
                <c:pt idx="1">
                  <c:v>82</c:v>
                </c:pt>
                <c:pt idx="2">
                  <c:v>86</c:v>
                </c:pt>
                <c:pt idx="3">
                  <c:v>46</c:v>
                </c:pt>
              </c:numCache>
            </c:numRef>
          </c:val>
        </c:ser>
        <c:dLbls>
          <c:showVal val="1"/>
        </c:dLbls>
        <c:gapWidth val="75"/>
        <c:shape val="cone"/>
        <c:axId val="82368768"/>
        <c:axId val="82382848"/>
        <c:axId val="0"/>
      </c:bar3DChart>
      <c:catAx>
        <c:axId val="82368768"/>
        <c:scaling>
          <c:orientation val="maxMin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82382848"/>
        <c:crosses val="autoZero"/>
        <c:auto val="1"/>
        <c:lblAlgn val="ctr"/>
        <c:lblOffset val="100"/>
      </c:catAx>
      <c:valAx>
        <c:axId val="82382848"/>
        <c:scaling>
          <c:orientation val="minMax"/>
        </c:scaling>
        <c:delete val="1"/>
        <c:axPos val="t"/>
        <c:numFmt formatCode="General" sourceLinked="1"/>
        <c:majorTickMark val="none"/>
        <c:tickLblPos val="none"/>
        <c:crossAx val="823687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58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6668043952983246E-3"/>
                  <c:y val="3.45854821039189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Химико-токсикологические показатели</c:v>
                </c:pt>
                <c:pt idx="1">
                  <c:v>Агрохимические показатели</c:v>
                </c:pt>
                <c:pt idx="2">
                  <c:v>Санитарно- бактериологические показатели и санитарно-паразитологические  показатели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</c:v>
                </c:pt>
                <c:pt idx="1">
                  <c:v>60</c:v>
                </c:pt>
                <c:pt idx="2">
                  <c:v>60</c:v>
                </c:pt>
              </c:numCache>
            </c:numRef>
          </c:val>
        </c:ser>
        <c:dLbls>
          <c:showVal val="1"/>
        </c:dLbls>
        <c:axId val="82424576"/>
        <c:axId val="82426112"/>
      </c:barChart>
      <c:catAx>
        <c:axId val="82424576"/>
        <c:scaling>
          <c:orientation val="minMax"/>
        </c:scaling>
        <c:axPos val="l"/>
        <c:numFmt formatCode="General" sourceLinked="0"/>
        <c:tickLblPos val="nextTo"/>
        <c:txPr>
          <a:bodyPr anchor="ctr" anchorCtr="0"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426112"/>
        <c:crosses val="autoZero"/>
        <c:auto val="1"/>
        <c:lblAlgn val="ctr"/>
        <c:lblOffset val="100"/>
      </c:catAx>
      <c:valAx>
        <c:axId val="82426112"/>
        <c:scaling>
          <c:orientation val="minMax"/>
        </c:scaling>
        <c:delete val="1"/>
        <c:axPos val="b"/>
        <c:numFmt formatCode="General" sourceLinked="1"/>
        <c:tickLblPos val="none"/>
        <c:crossAx val="824245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5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7.2200896762904643E-2"/>
          <c:y val="0.23966899970836991"/>
          <c:w val="0.80050688976377948"/>
          <c:h val="0.4743937007874019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507429848725288E-3"/>
                  <c:y val="8.932990129523851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</a:t>
                    </a:r>
                  </a:p>
                  <a:p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7574365704286968E-3"/>
                  <c:y val="0.1713498104403617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146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6.3104221347331582E-2"/>
                      <c:h val="6.3185185185185191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3.2519685039370089E-3"/>
                  <c:y val="3.25058326042578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6036745406824168E-3"/>
                  <c:y val="4.171770195392268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Печатные издания</c:v>
                </c:pt>
                <c:pt idx="1">
                  <c:v>Пресс-релизы</c:v>
                </c:pt>
                <c:pt idx="2">
                  <c:v>Предостережение</c:v>
                </c:pt>
                <c:pt idx="3">
                  <c:v>Выступления на радио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</c:v>
                </c:pt>
                <c:pt idx="1">
                  <c:v>146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dLbls>
          <c:showVal val="1"/>
        </c:dLbls>
        <c:gapWidth val="75"/>
        <c:shape val="box"/>
        <c:axId val="86865408"/>
        <c:axId val="86866944"/>
        <c:axId val="82255360"/>
      </c:bar3DChart>
      <c:catAx>
        <c:axId val="8686540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6866944"/>
        <c:crosses val="autoZero"/>
        <c:lblAlgn val="ctr"/>
        <c:lblOffset val="100"/>
      </c:catAx>
      <c:valAx>
        <c:axId val="86866944"/>
        <c:scaling>
          <c:orientation val="minMax"/>
        </c:scaling>
        <c:axPos val="l"/>
        <c:numFmt formatCode="General" sourceLinked="1"/>
        <c:majorTickMark val="none"/>
        <c:tickLblPos val="none"/>
        <c:crossAx val="86865408"/>
        <c:crosses val="autoZero"/>
        <c:crossBetween val="between"/>
      </c:valAx>
      <c:serAx>
        <c:axId val="82255360"/>
        <c:scaling>
          <c:orientation val="minMax"/>
        </c:scaling>
        <c:delete val="1"/>
        <c:axPos val="b"/>
        <c:tickLblPos val="none"/>
        <c:crossAx val="86866944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C6481-01FD-4CFA-920C-F381B45178A2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9875B-EAB6-42F3-B040-2F65F42DC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579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9875B-EAB6-42F3-B040-2F65F42DCD6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4215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9FD74-7946-43B6-8CE0-8CA64BA6494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946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811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291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688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7035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237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2857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E89C085-02B6-4FF4-B204-AC3879F0AC19}"/>
              </a:ext>
            </a:extLst>
          </p:cNvPr>
          <p:cNvSpPr/>
          <p:nvPr userDrawn="1"/>
        </p:nvSpPr>
        <p:spPr>
          <a:xfrm>
            <a:off x="0" y="0"/>
            <a:ext cx="4217988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350" y="3524669"/>
            <a:ext cx="4218750" cy="6688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252005" y="504007"/>
            <a:ext cx="4318811" cy="577431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4675350" y="4374005"/>
            <a:ext cx="4218750" cy="211455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6161344" y="145456"/>
            <a:ext cx="2730656" cy="2921721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9" name="Рисунок 3"/>
          <p:cNvSpPr>
            <a:spLocks noGrp="1"/>
          </p:cNvSpPr>
          <p:nvPr>
            <p:ph type="pic" sz="quarter" idx="13"/>
          </p:nvPr>
        </p:nvSpPr>
        <p:spPr>
          <a:xfrm>
            <a:off x="3360094" y="145458"/>
            <a:ext cx="2730656" cy="2921721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46859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1683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608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428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793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879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981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" y="4797152"/>
            <a:ext cx="1301512" cy="321849"/>
          </a:xfrm>
          <a:prstGeom prst="rect">
            <a:avLst/>
          </a:prstGeom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0" y="18864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Федеральной службы </a:t>
            </a:r>
            <a:endParaRPr lang="ru-RU" sz="28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ветеринарному и фитосанитарному надзору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Республике Мордовия и Пензенской области</a:t>
            </a:r>
          </a:p>
        </p:txBody>
      </p:sp>
      <p:pic>
        <p:nvPicPr>
          <p:cNvPr id="9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60142"/>
            <a:ext cx="2159918" cy="247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4798893"/>
            <a:ext cx="77805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ru-RU" sz="3600" b="1" i="0" u="none" strike="noStrike" kern="1200" normalizeH="0" baseline="0" noProof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Государственный земельный надзор</a:t>
            </a:r>
            <a:endParaRPr lang="ru-RU" sz="36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3476" y="6021288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Саранск 2021 год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331" y="116632"/>
            <a:ext cx="8229600" cy="85010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Периодичность проведения плановых контрольных (надзорных) мероприятий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546920"/>
            <a:ext cx="9036495" cy="34778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indent="450850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плановых контрольных (надзорных) мероприятий в отношении использования контролируемыми лицами земельных участков в зависимости от присвоенной категории риска осуществляется со следующей периодичностью: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/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для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участков, отнесенных к категории среднего риска, - не чаще чем один раз в 3 года и не реже чем один раз в 6 лет;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для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участков, отнесенных к категории умеренного риска, - не чаще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чем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 в 5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реже чем один раз в 6 лет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земельных участков, отнесенных к категории  низкого риска,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плановые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(надзорные) мероприятия не проводятся. </a:t>
            </a:r>
          </a:p>
        </p:txBody>
      </p:sp>
    </p:spTree>
    <p:extLst>
      <p:ext uri="{BB962C8B-B14F-4D97-AF65-F5344CB8AC3E}">
        <p14:creationId xmlns="" xmlns:p14="http://schemas.microsoft.com/office/powerpoint/2010/main" val="242817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 smtClean="0"/>
          </a:p>
          <a:p>
            <a:pPr indent="531813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Земельном Кодексе Российской Федерации</a:t>
            </a:r>
          </a:p>
          <a:p>
            <a:pPr indent="531813"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13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от 11.06.2021 г.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170-ФЗ "О внесении изменений в отдельные законодательные акты  Российской Федерации в связи с принятием Федерального закона "О государственном контроле (надзоре) и муниципальном контроле  в Российской Федерации внесены изменения в Земельный кодекс РФ.  Данные изменения вступили в законную силу с 01 июля 2021 г. </a:t>
            </a:r>
          </a:p>
          <a:p>
            <a:pPr indent="531813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изменениям внесенным в статью 71 Земельного кодекса Российской Федерации, государственный земельный надзор осуществляется федеральными органами исполнительной власти, уполномоченными Правительством Российской Федерации (за исключением осуществления государственного земельного надзора в части соблюдения обязательных требований в области охраны окружающей среды на предоставленных подведомственным федеральному органу исполнительной власти в области обеспечения безопасности организациям земельных участках, на которых расположены объекты, используемые такими организациями), и подразделением федерального органа исполнительной власти в области обеспечения безопасности в части соблюдения обязательных требований в области охраны окружающей среды на предоставленных подведомственным такому органу организациям земельных участках, на которых расположены объекты, используемые такими организациями (далее также - органы государственного земельного надзора).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0"/>
          </p:nvPr>
        </p:nvSpPr>
        <p:spPr>
          <a:xfrm>
            <a:off x="107504" y="188640"/>
            <a:ext cx="9036496" cy="6048672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неисполнении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предписаний</a:t>
            </a:r>
          </a:p>
          <a:p>
            <a:endParaRPr lang="ru-RU" dirty="0" smtClean="0">
              <a:latin typeface="Arial Black" pitchFamily="34" charset="0"/>
            </a:endParaRPr>
          </a:p>
          <a:p>
            <a:pPr indent="358775"/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 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земельного надзора, выдавший 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предписание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позднее 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тридцати 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дней со дня вступления в законную силу постановления по делу об административном правонарушении, связанном с неисполнением 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предписания, 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информирует о 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его 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неисполнении с приложением соответствующих 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документов:</a:t>
            </a:r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8775"/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исполнительный орган государственной власти или орган местного самоуправления, предусмотренные статьей 39.2 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КоАП РФ, 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отношении земельных 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участков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находящихся в государственной или муниципальной собственности;</a:t>
            </a:r>
          </a:p>
          <a:p>
            <a:pPr indent="358775"/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орган государственной власти или орган местного самоуправления, которые в 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соответствии 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законодательством вправе обратиться в суд с требованием об изъятии 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находящихся 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частной собственности земельных участков в связи с их неиспользованием по целевому назначению или использованием с нарушением обязательных требований законодательства Российской Федерации и об их продаже с публичных торгов, - в отношении земельных участков, находящихся в частной собственности.</a:t>
            </a:r>
          </a:p>
          <a:p>
            <a:pPr>
              <a:lnSpc>
                <a:spcPct val="115000"/>
              </a:lnSpc>
            </a:pPr>
            <a:endParaRPr lang="ru-RU" sz="20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0"/>
          </p:nvPr>
        </p:nvSpPr>
        <p:spPr>
          <a:xfrm>
            <a:off x="0" y="260648"/>
            <a:ext cx="9144000" cy="5681555"/>
          </a:xfr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земельный контроль</a:t>
            </a:r>
          </a:p>
          <a:p>
            <a:pPr algn="ctr"/>
            <a:endParaRPr lang="ru-RU" sz="1800" b="1" dirty="0" smtClean="0">
              <a:solidFill>
                <a:schemeClr val="tx1"/>
              </a:solidFill>
            </a:endParaRPr>
          </a:p>
          <a:p>
            <a:pPr indent="358775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муниципального земельного контроля является соблюдение юридическими лицами, индивидуальными предпринимателями, гражданами обязательных требований земельного законодательства в отношении объектов земельных отношений, за нарушение которых законодательством предусмотрена административная ответственность.</a:t>
            </a:r>
          </a:p>
          <a:p>
            <a:pPr indent="358775" defTabSz="890588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выявления в ходе проведения проверки в рамках осуществления муниципального земельного контроля нарушения требований земельного законодательства, за которое законодательством Российской Федерации предусмотрена административная и иная ответственность, в акте проверки указывается информация 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наличии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признаков выявленного нарушения. Должностные лица органов местного самоуправления направляют копию указанного акта в орган государственного земельного надзора.</a:t>
            </a:r>
          </a:p>
          <a:p>
            <a:pPr indent="358775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срок не позднее пяти рабочих дней со дня поступления от органа местного самоуправления копии акта проверки,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земельного надзора обязан рассмотреть указанный акт и принять решение о возбуждении дела об административном правонарушении или решение об отказе в возбуждении дела об административном правонарушении и направить копию принятого решения в орган местного самоуправления</a:t>
            </a:r>
            <a:r>
              <a:rPr lang="ru-RU" sz="1800" dirty="0"/>
              <a:t>.</a:t>
            </a:r>
          </a:p>
          <a:p>
            <a:pPr algn="ctr"/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4632" cy="1800200"/>
          </a:xfrm>
        </p:spPr>
        <p:txBody>
          <a:bodyPr>
            <a:noAutofit/>
          </a:bodyPr>
          <a:lstStyle/>
          <a:p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индикаторов риска нарушения обязательных требований при осуществлении Федеральной службой по ветеринарному и фитосанитарному надзору федерального государственного земельного контроля (надзора) в отношении земель сельскохозяйственного назначения, оборот которых регулируется Федеральным законом «Об обороте земель сельскохозяйственного назначения», и </a:t>
            </a:r>
            <a:r>
              <a:rPr lang="ru-RU" sz="17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виноградопригодных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</a:t>
            </a:r>
            <a:endParaRPr lang="ru-RU" sz="17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424936" cy="4824536"/>
          </a:xfrm>
        </p:spPr>
        <p:txBody>
          <a:bodyPr>
            <a:normAutofit fontScale="92500" lnSpcReduction="20000"/>
          </a:bodyPr>
          <a:lstStyle/>
          <a:p>
            <a:pPr indent="625475" algn="just"/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Наличие на земельном участке специализированной техники, используемой для снятия и (или) перемещения плодородного слоя почвы.</a:t>
            </a:r>
          </a:p>
          <a:p>
            <a:pPr algn="just"/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2. Признаки негативных процессов на земельном участке, влияющих на состояние земель сельскохозяйственного назначения и уровень плодородия почвы (водная и ветровая эрозия, сели, подтопление, заболачивание, засоление, иссушение, уплотнение, загрязнение химическими веществами, в том числе радиоактивными, иными веществами и микроорганизмами, загрязнение отходами производства и потребления).</a:t>
            </a:r>
          </a:p>
          <a:p>
            <a:pPr algn="just"/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3. Зарастание сорной растительностью и (или) древесно-кустарниковой растительностью, не относящейся к многолетним плодово-ягодным насаждениям, за исключением мелиоративных защитных лесных насаждений, земельного участка, свидетельствующее о его неиспользовании для ведения сельскохозяйственного производства или осуществления иной связанной с сельскохозяйственным производством деятельности. </a:t>
            </a:r>
          </a:p>
          <a:p>
            <a:pPr algn="just"/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4. Наличие на земельном участке признаков, свидетельствующих о повреждении или уничтожении мелиоративной системы или отдельно расположенного гидротехнического сооружения (утечка воды из канала или отсутствие подачи воды в канале (его части), который входит в мелиоративную систему или является отдельно расположенным гидротехническим сооружением; заболачивание земельного участка, на котором расположены мелиоративная система или отдельно расположенное гидротехническое сооружение), а также мелиоративных защитных лесных насаждений (спиливание, складирование или сжигание древесно-кустарниковой растительности, составляющей защитные лесополосы).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744623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3" y="124360"/>
            <a:ext cx="8928993" cy="1936488"/>
          </a:xfrm>
        </p:spPr>
        <p:txBody>
          <a:bodyPr>
            <a:normAutofit fontScale="90000"/>
          </a:bodyPr>
          <a:lstStyle/>
          <a:p>
            <a:pPr lvl="1" algn="just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15 Федерального закона от 19.07.1997 № 109-ФЗ «О безопасном обращении с пестицидами и агрохимикатами», </a:t>
            </a: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РФ от 30.0</a:t>
            </a:r>
            <a:r>
              <a:rPr lang="en-US" alt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.2021 №1067 «Об утверждении Положения о федеральном государственном контроле (надзоре) в области безопасного обращения с пестицидами и агрохимикатами»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контроль (надзор) в области безопасного обращения с пестицидами и агрохимикатами осуществляет: </a:t>
            </a:r>
            <a:r>
              <a:rPr lang="ru-RU" altLang="ru-RU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 по ветеринарному и фитосанитарному надзору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</a:rPr>
              <a:t/>
            </a:r>
            <a:br>
              <a:rPr lang="ru-RU" altLang="ru-RU" sz="2400" b="1" dirty="0" smtClean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72815"/>
            <a:ext cx="8568952" cy="5085185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ru-RU" sz="7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8EACD237-DAFF-4BB4-A5C9-C891C8D2A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916832"/>
            <a:ext cx="8928993" cy="4322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27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D1B337C-1D2B-4951-984D-F6DC62E28F0C}"/>
              </a:ext>
            </a:extLst>
          </p:cNvPr>
          <p:cNvSpPr/>
          <p:nvPr/>
        </p:nvSpPr>
        <p:spPr>
          <a:xfrm>
            <a:off x="107504" y="1536615"/>
            <a:ext cx="3833305" cy="3857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29699" name="Прямоугольник 7">
            <a:extLst>
              <a:ext uri="{FF2B5EF4-FFF2-40B4-BE49-F238E27FC236}">
                <a16:creationId xmlns:a16="http://schemas.microsoft.com/office/drawing/2014/main" xmlns="" id="{9C5B9288-B5E2-4170-9CF4-3BF9E8788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2238"/>
            <a:ext cx="396044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u="sng" dirty="0">
                <a:solidFill>
                  <a:schemeClr val="bg1"/>
                </a:solidFill>
              </a:rPr>
              <a:t>Предмет федерального государственного контроля (надзора) в области безопасного обращения с пестицидами и агрохимикатами</a:t>
            </a:r>
            <a:r>
              <a:rPr lang="ru-RU" altLang="ru-RU" sz="1200" b="1" dirty="0"/>
              <a:t> </a:t>
            </a:r>
            <a:endParaRPr lang="ru-RU" altLang="ru-RU" sz="1200" dirty="0"/>
          </a:p>
        </p:txBody>
      </p:sp>
      <p:sp>
        <p:nvSpPr>
          <p:cNvPr id="29700" name="Прямоугольник 9">
            <a:extLst>
              <a:ext uri="{FF2B5EF4-FFF2-40B4-BE49-F238E27FC236}">
                <a16:creationId xmlns:a16="http://schemas.microsoft.com/office/drawing/2014/main" xmlns="" id="{B973FE9B-5554-40A4-BB00-87A05DB33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968" y="472238"/>
            <a:ext cx="47525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федерального государственного контроля (надзора) в области безопасного обращения с пестицидами и агрохимикатами</a:t>
            </a:r>
            <a:endParaRPr lang="ru-RU" alt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1" name="Прямоугольник 11">
            <a:extLst>
              <a:ext uri="{FF2B5EF4-FFF2-40B4-BE49-F238E27FC236}">
                <a16:creationId xmlns:a16="http://schemas.microsoft.com/office/drawing/2014/main" xmlns="" id="{A773E0B6-BF3B-4E86-B17F-B95B1DF3F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1543" y="1953476"/>
            <a:ext cx="4742457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действия (бездействие) контролируемых лиц, связанные с применением пестицидов и агрохимикатов</a:t>
            </a:r>
          </a:p>
          <a:p>
            <a:endParaRPr lang="ru-RU" alt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здания, помещения, сооружения, линейные объекты, территории, включая водные, земельные и лесные участки, оборудование, устройства, предметы, материалы, транспортные средства, компоненты природной среды, природные  и природно-антропогенные объекты, другие объекты, которыми граждане и организации владеют и (или) пользуются при производстве сельскохозяйственной продукции с применением пестицидов и агрохимикатов (за исключением применения пестицидов и агрохимикатов гражданами для ведения личного подсобного хозяйства</a:t>
            </a:r>
          </a:p>
          <a:p>
            <a:r>
              <a:rPr lang="ru-RU" altLang="ru-RU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702" name="Прямоугольник 1">
            <a:extLst>
              <a:ext uri="{FF2B5EF4-FFF2-40B4-BE49-F238E27FC236}">
                <a16:creationId xmlns:a16="http://schemas.microsoft.com/office/drawing/2014/main" xmlns="" id="{AF8ACA3B-D342-4709-865F-1EC9C0B37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12" y="1562296"/>
            <a:ext cx="3826469" cy="267765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400" dirty="0">
                <a:solidFill>
                  <a:schemeClr val="bg1"/>
                </a:solidFill>
              </a:rPr>
              <a:t>соблюдение гражданами и юридическими лицами требований к пестицидам и агрохимикатам при ввозе на территорию Российской Федерации с территорий государств, не являющихся членами Евразийского экономического союза (статус регистрационного свидетельства о государственной регистрации пестицида и (или) агрохимиката, соответствие ввозимых пестицидов и агрохимикатов требованиям действующего регистрационного свидетельства о государственной регистрации пестицида и (или) агрохимиката);</a:t>
            </a:r>
          </a:p>
        </p:txBody>
      </p:sp>
      <p:sp>
        <p:nvSpPr>
          <p:cNvPr id="29703" name="Прямоугольник 2">
            <a:extLst>
              <a:ext uri="{FF2B5EF4-FFF2-40B4-BE49-F238E27FC236}">
                <a16:creationId xmlns:a16="http://schemas.microsoft.com/office/drawing/2014/main" xmlns="" id="{625C959B-ABD1-4317-A0B3-F835A448C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656033"/>
            <a:ext cx="396044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400" dirty="0">
                <a:solidFill>
                  <a:schemeClr val="bg1"/>
                </a:solidFill>
              </a:rPr>
              <a:t>регламентов применения пестицидов и агрохимикатов при производстве сельскохозяйственной продукции (за исключением применения пестицидов и агрохимикатов гражданами для ведения личного подсобного хозяйства).</a:t>
            </a:r>
          </a:p>
        </p:txBody>
      </p:sp>
      <p:grpSp>
        <p:nvGrpSpPr>
          <p:cNvPr id="29704" name="Группа 25">
            <a:extLst>
              <a:ext uri="{FF2B5EF4-FFF2-40B4-BE49-F238E27FC236}">
                <a16:creationId xmlns:a16="http://schemas.microsoft.com/office/drawing/2014/main" xmlns="" id="{A37706A8-1E77-485B-AA86-8961941D057F}"/>
              </a:ext>
            </a:extLst>
          </p:cNvPr>
          <p:cNvGrpSpPr>
            <a:grpSpLocks/>
          </p:cNvGrpSpPr>
          <p:nvPr/>
        </p:nvGrpSpPr>
        <p:grpSpPr bwMode="auto">
          <a:xfrm>
            <a:off x="132254" y="1642494"/>
            <a:ext cx="122634" cy="122634"/>
            <a:chOff x="4918290" y="1154906"/>
            <a:chExt cx="460271" cy="460271"/>
          </a:xfrm>
        </p:grpSpPr>
        <p:sp>
          <p:nvSpPr>
            <p:cNvPr id="27" name="Прямоугольник: скругленные углы 33">
              <a:extLst>
                <a:ext uri="{FF2B5EF4-FFF2-40B4-BE49-F238E27FC236}">
                  <a16:creationId xmlns:a16="http://schemas.microsoft.com/office/drawing/2014/main" xmlns="" id="{E2A3CCDD-FDC6-4DB9-91A6-2591C3E38345}"/>
                </a:ext>
              </a:extLst>
            </p:cNvPr>
            <p:cNvSpPr/>
            <p:nvPr/>
          </p:nvSpPr>
          <p:spPr>
            <a:xfrm rot="2689455">
              <a:off x="4918290" y="1154906"/>
              <a:ext cx="460271" cy="46027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/>
            </a:p>
          </p:txBody>
        </p:sp>
        <p:sp>
          <p:nvSpPr>
            <p:cNvPr id="28" name="Прямоугольник: скругленные углы 33">
              <a:extLst>
                <a:ext uri="{FF2B5EF4-FFF2-40B4-BE49-F238E27FC236}">
                  <a16:creationId xmlns:a16="http://schemas.microsoft.com/office/drawing/2014/main" xmlns="" id="{8B5BA923-4578-4728-9B38-9BF0BAF49E1F}"/>
                </a:ext>
              </a:extLst>
            </p:cNvPr>
            <p:cNvSpPr/>
            <p:nvPr/>
          </p:nvSpPr>
          <p:spPr>
            <a:xfrm rot="2689455">
              <a:off x="5052350" y="1288966"/>
              <a:ext cx="192151" cy="192151"/>
            </a:xfrm>
            <a:prstGeom prst="roundRect">
              <a:avLst/>
            </a:prstGeom>
            <a:solidFill>
              <a:srgbClr val="007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/>
            </a:p>
          </p:txBody>
        </p:sp>
      </p:grpSp>
      <p:grpSp>
        <p:nvGrpSpPr>
          <p:cNvPr id="29705" name="Группа 28">
            <a:extLst>
              <a:ext uri="{FF2B5EF4-FFF2-40B4-BE49-F238E27FC236}">
                <a16:creationId xmlns:a16="http://schemas.microsoft.com/office/drawing/2014/main" xmlns="" id="{A076F244-5941-49C3-8153-46F7D53CC013}"/>
              </a:ext>
            </a:extLst>
          </p:cNvPr>
          <p:cNvGrpSpPr>
            <a:grpSpLocks/>
          </p:cNvGrpSpPr>
          <p:nvPr/>
        </p:nvGrpSpPr>
        <p:grpSpPr bwMode="auto">
          <a:xfrm>
            <a:off x="129023" y="4594716"/>
            <a:ext cx="123825" cy="122634"/>
            <a:chOff x="4918290" y="1154906"/>
            <a:chExt cx="460271" cy="460271"/>
          </a:xfrm>
        </p:grpSpPr>
        <p:sp>
          <p:nvSpPr>
            <p:cNvPr id="30" name="Прямоугольник: скругленные углы 33">
              <a:extLst>
                <a:ext uri="{FF2B5EF4-FFF2-40B4-BE49-F238E27FC236}">
                  <a16:creationId xmlns:a16="http://schemas.microsoft.com/office/drawing/2014/main" xmlns="" id="{CE91DEC1-E966-4706-A037-1EF9CEB3F2EB}"/>
                </a:ext>
              </a:extLst>
            </p:cNvPr>
            <p:cNvSpPr/>
            <p:nvPr/>
          </p:nvSpPr>
          <p:spPr>
            <a:xfrm rot="2689455">
              <a:off x="4918290" y="1154906"/>
              <a:ext cx="460271" cy="46027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/>
            </a:p>
          </p:txBody>
        </p:sp>
        <p:sp>
          <p:nvSpPr>
            <p:cNvPr id="31" name="Прямоугольник: скругленные углы 33">
              <a:extLst>
                <a:ext uri="{FF2B5EF4-FFF2-40B4-BE49-F238E27FC236}">
                  <a16:creationId xmlns:a16="http://schemas.microsoft.com/office/drawing/2014/main" xmlns="" id="{57667827-F439-4C3F-AC6E-3ACE6B66073B}"/>
                </a:ext>
              </a:extLst>
            </p:cNvPr>
            <p:cNvSpPr/>
            <p:nvPr/>
          </p:nvSpPr>
          <p:spPr>
            <a:xfrm rot="2689455">
              <a:off x="5051060" y="1288966"/>
              <a:ext cx="194730" cy="192151"/>
            </a:xfrm>
            <a:prstGeom prst="roundRect">
              <a:avLst/>
            </a:prstGeom>
            <a:solidFill>
              <a:srgbClr val="007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/>
            </a:p>
          </p:txBody>
        </p:sp>
      </p:grpSp>
      <p:grpSp>
        <p:nvGrpSpPr>
          <p:cNvPr id="29706" name="Группа 31">
            <a:extLst>
              <a:ext uri="{FF2B5EF4-FFF2-40B4-BE49-F238E27FC236}">
                <a16:creationId xmlns:a16="http://schemas.microsoft.com/office/drawing/2014/main" xmlns="" id="{C0E3AA8B-E360-4D96-84B4-8D957900CB66}"/>
              </a:ext>
            </a:extLst>
          </p:cNvPr>
          <p:cNvGrpSpPr>
            <a:grpSpLocks/>
          </p:cNvGrpSpPr>
          <p:nvPr/>
        </p:nvGrpSpPr>
        <p:grpSpPr bwMode="auto">
          <a:xfrm>
            <a:off x="4375230" y="1829651"/>
            <a:ext cx="122635" cy="123825"/>
            <a:chOff x="4918290" y="1154906"/>
            <a:chExt cx="460271" cy="460271"/>
          </a:xfrm>
        </p:grpSpPr>
        <p:sp>
          <p:nvSpPr>
            <p:cNvPr id="33" name="Прямоугольник: скругленные углы 33">
              <a:extLst>
                <a:ext uri="{FF2B5EF4-FFF2-40B4-BE49-F238E27FC236}">
                  <a16:creationId xmlns:a16="http://schemas.microsoft.com/office/drawing/2014/main" xmlns="" id="{F327D30F-4DDF-4D0D-B197-87AE9EE96D46}"/>
                </a:ext>
              </a:extLst>
            </p:cNvPr>
            <p:cNvSpPr/>
            <p:nvPr/>
          </p:nvSpPr>
          <p:spPr>
            <a:xfrm rot="2689455">
              <a:off x="4918290" y="1154906"/>
              <a:ext cx="460271" cy="46027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/>
            </a:p>
          </p:txBody>
        </p:sp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xmlns="" id="{83F973F0-338E-4A99-A8A4-82CD09B500F3}"/>
                </a:ext>
              </a:extLst>
            </p:cNvPr>
            <p:cNvSpPr/>
            <p:nvPr/>
          </p:nvSpPr>
          <p:spPr>
            <a:xfrm rot="2689455">
              <a:off x="5052349" y="1287676"/>
              <a:ext cx="192153" cy="194730"/>
            </a:xfrm>
            <a:prstGeom prst="roundRect">
              <a:avLst/>
            </a:prstGeom>
            <a:solidFill>
              <a:srgbClr val="007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/>
            </a:p>
          </p:txBody>
        </p:sp>
      </p:grpSp>
      <p:grpSp>
        <p:nvGrpSpPr>
          <p:cNvPr id="29707" name="Группа 34">
            <a:extLst>
              <a:ext uri="{FF2B5EF4-FFF2-40B4-BE49-F238E27FC236}">
                <a16:creationId xmlns:a16="http://schemas.microsoft.com/office/drawing/2014/main" xmlns="" id="{AD6CFD82-2B9C-4201-8908-E3B1E5E82ECB}"/>
              </a:ext>
            </a:extLst>
          </p:cNvPr>
          <p:cNvGrpSpPr>
            <a:grpSpLocks/>
          </p:cNvGrpSpPr>
          <p:nvPr/>
        </p:nvGrpSpPr>
        <p:grpSpPr bwMode="auto">
          <a:xfrm>
            <a:off x="4338609" y="2874268"/>
            <a:ext cx="122634" cy="122634"/>
            <a:chOff x="4918290" y="1154906"/>
            <a:chExt cx="460271" cy="460271"/>
          </a:xfrm>
        </p:grpSpPr>
        <p:sp>
          <p:nvSpPr>
            <p:cNvPr id="36" name="Прямоугольник: скругленные углы 33">
              <a:extLst>
                <a:ext uri="{FF2B5EF4-FFF2-40B4-BE49-F238E27FC236}">
                  <a16:creationId xmlns:a16="http://schemas.microsoft.com/office/drawing/2014/main" xmlns="" id="{F2ECFC89-2E7F-47E5-B4FA-31FE709054E0}"/>
                </a:ext>
              </a:extLst>
            </p:cNvPr>
            <p:cNvSpPr/>
            <p:nvPr/>
          </p:nvSpPr>
          <p:spPr>
            <a:xfrm rot="2689455">
              <a:off x="4918290" y="1154906"/>
              <a:ext cx="460271" cy="46027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/>
            </a:p>
          </p:txBody>
        </p:sp>
        <p:sp>
          <p:nvSpPr>
            <p:cNvPr id="37" name="Прямоугольник: скругленные углы 33">
              <a:extLst>
                <a:ext uri="{FF2B5EF4-FFF2-40B4-BE49-F238E27FC236}">
                  <a16:creationId xmlns:a16="http://schemas.microsoft.com/office/drawing/2014/main" xmlns="" id="{E3CF44D9-50A7-4BB7-B903-D33E56291897}"/>
                </a:ext>
              </a:extLst>
            </p:cNvPr>
            <p:cNvSpPr/>
            <p:nvPr/>
          </p:nvSpPr>
          <p:spPr>
            <a:xfrm rot="2689455">
              <a:off x="5052350" y="1288966"/>
              <a:ext cx="192151" cy="192151"/>
            </a:xfrm>
            <a:prstGeom prst="roundRect">
              <a:avLst/>
            </a:prstGeom>
            <a:solidFill>
              <a:srgbClr val="007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/>
            </a:p>
          </p:txBody>
        </p:sp>
      </p:grpSp>
    </p:spTree>
    <p:extLst>
      <p:ext uri="{BB962C8B-B14F-4D97-AF65-F5344CB8AC3E}">
        <p14:creationId xmlns="" xmlns:p14="http://schemas.microsoft.com/office/powerpoint/2010/main" val="2172234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116632"/>
            <a:ext cx="8229600" cy="92211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акты в сфере безопасного обращения с пестицидами и агрохимикатами: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6264696"/>
          </a:xfrm>
        </p:spPr>
        <p:txBody>
          <a:bodyPr>
            <a:noAutofit/>
          </a:bodyPr>
          <a:lstStyle/>
          <a:p>
            <a:r>
              <a:rPr lang="ru-RU" sz="16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19.07.1997 № 109-ФЗ 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безопасном обращении с пестицидами и агрохимикатами»</a:t>
            </a:r>
          </a:p>
          <a:p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6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 30.06.2021 № 1067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Положения о федеральном государственном контроле (надзоре) в области безопасного обращения с пестицидами и агрохимикатами»</a:t>
            </a:r>
          </a:p>
          <a:p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6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 28.06.2021 № 1030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осуществлении федерального государственного контроля (надзора) в области безопасного обращения с пестицидами и агрохимикатами в пунктах пропуска через государственную границу Российской Федерации»</a:t>
            </a:r>
          </a:p>
          <a:p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6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государственного санитарного врача РФ от 28.01.2021 № 3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санитарных правил и норм СанПиН 2.1.3684-21 «Санитарно-эпидемиологические требования к содержанию территорий городских и сельских поселений, к водным объектам, питьевой воде и питьевому водоснабжению, атмосферному воздуху, почвам, жилым помещениям, эксплуатации производственных, общественных помещений, организации и проведению санитарно-противоэпидемических (профилактических) мероприятий»</a:t>
            </a:r>
          </a:p>
          <a:p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6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государственного санитарного врача Российской Федерации от 02.12.2020 № 40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санитарных правил СП 2.2.3670-20 «Санитарно-эпидемиологические требования к условиям труда»</a:t>
            </a:r>
          </a:p>
          <a:p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 </a:t>
            </a:r>
            <a:r>
              <a:rPr lang="ru-RU" sz="16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(каталог) пестицидов и </a:t>
            </a:r>
            <a:r>
              <a:rPr lang="ru-RU" sz="16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агрохимикатов</a:t>
            </a:r>
            <a:r>
              <a:rPr lang="ru-RU" sz="16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разрешенных к применению на территории Российской Федерации </a:t>
            </a:r>
          </a:p>
        </p:txBody>
      </p:sp>
    </p:spTree>
    <p:extLst>
      <p:ext uri="{BB962C8B-B14F-4D97-AF65-F5344CB8AC3E}">
        <p14:creationId xmlns="" xmlns:p14="http://schemas.microsoft.com/office/powerpoint/2010/main" val="2005042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государственная информационная система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прослеживаемости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пестицидов и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агрохимикатов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(ФГИС ППА)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536504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вступлением в силу Федерального закона от 30 декабря 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522-ФЗ 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«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изменений в Федеральный закон «О безопасном обращении с пестицидами и агрохимикатами» в части совершенствования государственного контроля (надзора) в области безопасного обращения с пестицидами и агрохимикатами», Федеральный закон от 19 июля 1997 </a:t>
            </a:r>
            <a:r>
              <a:rPr lang="ru-RU" sz="17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года№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109-ФЗ «О безопасном обращении с пестицидами и агрохимикатами» дополнен статьей 15.2, которая </a:t>
            </a: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предписывает создание: Федеральной государственной информационной системы    </a:t>
            </a:r>
            <a:r>
              <a:rPr lang="ru-RU" sz="17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прослеживаемости</a:t>
            </a: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пестицидов и </a:t>
            </a:r>
            <a:r>
              <a:rPr lang="ru-RU" sz="17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агрохимикатов</a:t>
            </a: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(ФГИС ППА)</a:t>
            </a:r>
          </a:p>
          <a:p>
            <a:pPr marL="0" indent="0">
              <a:buNone/>
            </a:pPr>
            <a:endParaRPr lang="ru-RU" sz="17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3B7374B0-5BCE-445F-86EC-07E8A7C81B1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03093"/>
            <a:ext cx="4182616" cy="4346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49678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498178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Федеральной государственной информационной системы </a:t>
            </a:r>
            <a:r>
              <a:rPr lang="ru-RU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прослеживаемости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пестицидов и </a:t>
            </a:r>
            <a:r>
              <a:rPr lang="ru-RU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агрохимикатов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ФГИС ППА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Формирование, ведение и актуализация указанного перечня осуществляться на базе Единого реестра поднадзорных объектов в информационной системе </a:t>
            </a:r>
            <a:r>
              <a:rPr lang="ru-RU" sz="1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Россельхознадзора</a:t>
            </a: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«Цербер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435280" cy="4752528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создается в целях обеспечения учета партий пестицидов и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агрохимикатов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их обращении (производстве (изготовлении), хранении, перевозке (транспортировке), применении, реализации, обезвреживании, утилизации, уничтожении и захоронении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 и индивидуальные предприниматели, осуществляющие указанные виды деятельности, регистрируются в ФГИС ППА </a:t>
            </a:r>
            <a:endParaRPr lang="ru-RU" sz="19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на включение в перечень можно подать в Управление </a:t>
            </a:r>
            <a:r>
              <a:rPr lang="ru-RU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Россельхознадзора</a:t>
            </a: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Республике Мордовия и Пензенской области </a:t>
            </a: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(начиная с 01 июля 2021 года)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Программой предусмотрена самостоятельная регистрация хозяйствующего субъекта </a:t>
            </a:r>
            <a:r>
              <a:rPr lang="ru-RU" sz="19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действующей электронной подписи заявителя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бланков заявлений на регистрацию, а так же порядок регистрации хозяйствующих субъектов в ФГИС ППА размещены на официальном сайте Территориального </a:t>
            </a: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Россельхознадзора</a:t>
            </a: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Республике Мордовия и Пензенской области</a:t>
            </a:r>
            <a:endParaRPr lang="ru-RU" sz="19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0558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Desktop\ПРОВЕРКИ\Агро-Атяшево\Фото\DSCN22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43608" y="5589240"/>
            <a:ext cx="7128792" cy="1069514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400" b="1" cap="none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Aharoni" pitchFamily="2" charset="-79"/>
              </a:rPr>
              <a:t>Показатели надзорной деятельности </a:t>
            </a:r>
            <a:r>
              <a:rPr lang="ru-RU" sz="2400" b="1" cap="none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Aharoni" pitchFamily="2" charset="-79"/>
              </a:rPr>
              <a:t/>
            </a:r>
            <a:br>
              <a:rPr lang="ru-RU" sz="2400" b="1" cap="none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Aharoni" pitchFamily="2" charset="-79"/>
              </a:rPr>
            </a:br>
            <a:r>
              <a:rPr lang="ru-RU" sz="2400" b="1" cap="none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Aharoni" pitchFamily="2" charset="-79"/>
              </a:rPr>
              <a:t>отдела государственного земельного надзора </a:t>
            </a:r>
            <a:br>
              <a:rPr lang="ru-RU" sz="2400" b="1" cap="none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Aharoni" pitchFamily="2" charset="-79"/>
              </a:rPr>
            </a:br>
            <a:r>
              <a:rPr lang="ru-RU" sz="2400" b="1" cap="none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Aharoni" pitchFamily="2" charset="-79"/>
              </a:rPr>
              <a:t>по Республике Мордовия за 9 месяцев 2021 года</a:t>
            </a:r>
            <a:endParaRPr lang="ru-RU" sz="2400" b="1" cap="none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Aharoni" pitchFamily="2" charset="-79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82952321"/>
              </p:ext>
            </p:extLst>
          </p:nvPr>
        </p:nvGraphicFramePr>
        <p:xfrm>
          <a:off x="0" y="-99392"/>
          <a:ext cx="9144000" cy="6957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2051720" y="980728"/>
            <a:ext cx="4824536" cy="360040"/>
          </a:xfrm>
        </p:spPr>
        <p:txBody>
          <a:bodyPr/>
          <a:lstStyle/>
          <a:p>
            <a:r>
              <a:rPr lang="ru-RU" sz="2400" b="1" dirty="0" smtClean="0"/>
              <a:t>СПАСИБО ЗА ВНИМАНИЕ!</a:t>
            </a:r>
            <a:endParaRPr lang="ru-RU" sz="2400" b="1" dirty="0"/>
          </a:p>
        </p:txBody>
      </p:sp>
      <p:pic>
        <p:nvPicPr>
          <p:cNvPr id="3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60142"/>
            <a:ext cx="2159918" cy="247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4798893"/>
            <a:ext cx="77805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ru-RU" sz="3600" b="1" i="0" u="none" strike="noStrike" kern="1200" normalizeH="0" baseline="0" noProof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Государственный земельный надзор</a:t>
            </a:r>
            <a:endParaRPr lang="ru-RU" sz="36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69514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Показатели надзорной деятельности </a:t>
            </a:r>
            <a:r>
              <a:rPr lang="ru-RU" sz="2400" b="1" cap="none" dirty="0" smtClean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отдела государственного земельного надзора </a:t>
            </a:r>
            <a:br>
              <a:rPr lang="ru-RU" sz="2400" b="1" cap="none" dirty="0" smtClean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по Республике Мордовия за </a:t>
            </a:r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месяцев </a:t>
            </a:r>
            <a:r>
              <a:rPr lang="ru-RU" sz="2400" b="1" cap="none" dirty="0" smtClean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2021 года</a:t>
            </a:r>
            <a:endParaRPr lang="ru-RU" sz="2400" b="1" cap="none" dirty="0"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="" xmlns:p14="http://schemas.microsoft.com/office/powerpoint/2010/main" val="1005960353"/>
              </p:ext>
            </p:extLst>
          </p:nvPr>
        </p:nvGraphicFramePr>
        <p:xfrm>
          <a:off x="251520" y="1340768"/>
          <a:ext cx="864096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35958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Факты захламления земель сельскохозяйственного назначения и проведения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несанкционированных земляных работ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855637"/>
            <a:ext cx="8380277" cy="1120634"/>
          </a:xfrm>
        </p:spPr>
        <p:txBody>
          <a:bodyPr/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контрольных (надзорных) мероприятий за 9 месяцев 2021 года  был выявлен 1 факт захламления земель отходами производства и потребления на площади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3,7 га, 1 несанкционированный карьер на площади 1,5 га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9" y="2132856"/>
            <a:ext cx="4101989" cy="3200260"/>
          </a:xfrm>
          <a:prstGeom prst="rect">
            <a:avLst/>
          </a:prstGeom>
        </p:spPr>
      </p:pic>
      <p:pic>
        <p:nvPicPr>
          <p:cNvPr id="10" name="Picture 2" descr="D:\Documents\Desktop\ПРОВЕРКИ\Агро-Атяшево\Фото\DSCN2271.JPG"/>
          <p:cNvPicPr>
            <a:picLocks noGrp="1"/>
          </p:cNvPicPr>
          <p:nvPr>
            <p:ph idx="10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5804" y="2132857"/>
            <a:ext cx="4031673" cy="3200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257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630255"/>
            <a:ext cx="8964487" cy="710513"/>
          </a:xfrm>
        </p:spPr>
        <p:txBody>
          <a:bodyPr wrap="none">
            <a:noAutofit/>
          </a:bodyPr>
          <a:lstStyle/>
          <a:p>
            <a:pPr algn="ctr"/>
            <a:r>
              <a:rPr lang="ru-RU" sz="1600" dirty="0" smtClean="0"/>
              <a:t>В целях контроля за сохранением плодородия земель сельскохозяйственного </a:t>
            </a:r>
            <a:br>
              <a:rPr lang="ru-RU" sz="1600" dirty="0" smtClean="0"/>
            </a:br>
            <a:r>
              <a:rPr lang="ru-RU" sz="1600" dirty="0" smtClean="0"/>
              <a:t>назначения и выявления загрязнения, порчи плодородного слоя почвы </a:t>
            </a:r>
            <a:br>
              <a:rPr lang="ru-RU" sz="1600" dirty="0" smtClean="0"/>
            </a:br>
            <a:r>
              <a:rPr lang="ru-RU" sz="1600" dirty="0" smtClean="0"/>
              <a:t>Управление, в рамках проверок проводит отбор почвенных проб, на основании </a:t>
            </a:r>
            <a:br>
              <a:rPr lang="ru-RU" sz="1600" dirty="0" smtClean="0"/>
            </a:br>
            <a:r>
              <a:rPr lang="ru-RU" sz="1600" dirty="0" smtClean="0"/>
              <a:t>которых проводятся исследования отобранных почвенных образцов  Самарской </a:t>
            </a:r>
            <a:br>
              <a:rPr lang="ru-RU" sz="1600" dirty="0" smtClean="0"/>
            </a:br>
            <a:r>
              <a:rPr lang="ru-RU" sz="1600" dirty="0" smtClean="0"/>
              <a:t>испытательной лабораторией Федерального государственного бюджетного </a:t>
            </a:r>
            <a:br>
              <a:rPr lang="ru-RU" sz="1600" dirty="0" smtClean="0"/>
            </a:br>
            <a:r>
              <a:rPr lang="ru-RU" sz="1600" dirty="0" smtClean="0"/>
              <a:t>учреждения «Центральная научно-методическая ветеринарная лаборатория».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8507288" cy="504056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</a:rPr>
              <a:t>За 9 месяцев 2021 года было отобрано 178 почвенных проб</a:t>
            </a:r>
            <a:endParaRPr lang="ru-RU" b="1" dirty="0">
              <a:solidFill>
                <a:srgbClr val="0066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="" xmlns:p14="http://schemas.microsoft.com/office/powerpoint/2010/main" val="568061305"/>
              </p:ext>
            </p:extLst>
          </p:nvPr>
        </p:nvGraphicFramePr>
        <p:xfrm>
          <a:off x="179512" y="2204864"/>
          <a:ext cx="8964488" cy="3672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86375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230"/>
            <a:ext cx="9144000" cy="1069514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 9 месяцев 2021 года отделом  государственного земельного надзора выявлено </a:t>
            </a:r>
            <a:br>
              <a:rPr lang="ru-RU" sz="1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нарушения </a:t>
            </a:r>
            <a:r>
              <a:rPr lang="ru-RU" sz="1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земельного законодательства, выразившиеся в неиспользовании и </a:t>
            </a:r>
            <a:br>
              <a:rPr lang="ru-RU" sz="1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невыполнении мероприятий по улучшению, защите земель и охране почв в части </a:t>
            </a:r>
            <a:br>
              <a:rPr lang="ru-RU" sz="1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допущения зарастания</a:t>
            </a:r>
            <a:endParaRPr lang="ru-RU" sz="1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D:\Documents\Desktop\ПРОВЕРКИ\МЧС проверка\Новая папка\20190523_112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032448" cy="3024336"/>
          </a:xfrm>
          <a:prstGeom prst="rect">
            <a:avLst/>
          </a:prstGeom>
          <a:noFill/>
        </p:spPr>
      </p:pic>
      <p:pic>
        <p:nvPicPr>
          <p:cNvPr id="9219" name="Picture 3" descr="D:\Documents\Desktop\ПРОВЕРКИ\Ардатов\фото 10\20190610_153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56765"/>
            <a:ext cx="4032448" cy="2781690"/>
          </a:xfrm>
          <a:prstGeom prst="rect">
            <a:avLst/>
          </a:prstGeom>
          <a:noFill/>
        </p:spPr>
      </p:pic>
      <p:pic>
        <p:nvPicPr>
          <p:cNvPr id="9220" name="Picture 4" descr="D:\Documents\Desktop\ПРОВЕРКИ\мордовцемент\20190527_1118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3542" y="4149080"/>
            <a:ext cx="4032448" cy="2737692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93542" y="1115636"/>
            <a:ext cx="4102560" cy="3033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t="8632" b="4729"/>
          <a:stretch>
            <a:fillRect/>
          </a:stretch>
        </p:blipFill>
        <p:spPr bwMode="auto">
          <a:xfrm>
            <a:off x="4211960" y="4454397"/>
            <a:ext cx="4932040" cy="240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35496" y="1048501"/>
            <a:ext cx="4680520" cy="580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179973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Профилактика нарушений </a:t>
            </a:r>
            <a:br>
              <a:rPr lang="ru-RU" sz="2800" b="1" cap="none" dirty="0" smtClean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none" dirty="0" smtClean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обязательных требований за 9 месяцев</a:t>
            </a:r>
            <a:br>
              <a:rPr lang="ru-RU" sz="2800" b="1" cap="none" dirty="0" smtClean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none" dirty="0" smtClean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2021 года</a:t>
            </a:r>
            <a:endParaRPr lang="ru-RU" sz="2800" b="1" cap="none" dirty="0"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="" xmlns:p14="http://schemas.microsoft.com/office/powerpoint/2010/main" val="4090075400"/>
              </p:ext>
            </p:extLst>
          </p:nvPr>
        </p:nvGraphicFramePr>
        <p:xfrm>
          <a:off x="0" y="16778"/>
          <a:ext cx="9144000" cy="6841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51750" y="102122"/>
            <a:ext cx="8839226" cy="980752"/>
          </a:xfrm>
          <a:prstGeom prst="rect">
            <a:avLst/>
          </a:prstGeom>
        </p:spPr>
        <p:txBody>
          <a:bodyPr wrap="squar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Полномочия Федеральной службы по ветеринарному и фитосанитарному надзору и ее территориальных органов в сфере федерального государственного земельного контроля (надзора)</a:t>
            </a:r>
            <a:endParaRPr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750" y="1102578"/>
            <a:ext cx="91095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 по ветеринарному и фитосанитарному надзору и ее территориальные органы осуществляют государственный земельный надзор за соблюдением:</a:t>
            </a:r>
          </a:p>
          <a:p>
            <a:pPr algn="just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обязательных требований о запрете самовольного снятия,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перемещения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уничтожения плодородного слоя почвы, порчи земель в результате нарушения правил обращения с пестицидами, агрохимикатами или иными опасными для здоровья людей и окружающей среды веществами и отходами производства и потребления;</a:t>
            </a:r>
          </a:p>
          <a:p>
            <a:pPr algn="just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обязательных требований по улучшению земель и охране почв от ветровой, водной эрозии и предотвращению других процессов,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ухудшающих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качественное состояние земель, защите земель от зарастания деревьями и кустарниками, сорными растениями;</a:t>
            </a:r>
          </a:p>
          <a:p>
            <a:pPr algn="just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обязательных требований по использованию земельных участков из земель сельскохозяйственного назначения, оборот которых регулируется Федеральным законом «Об обороте земель сельскохозяйственного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для ведения сельскохозяйственного производства или осуществления иной связанной с сельскохозяйственным производством деятельности;</a:t>
            </a:r>
          </a:p>
          <a:p>
            <a:pPr algn="just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обязательных требований в области мелиорации земель, при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нарушении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рассмотрение дел об административных правонарушениях осуществляет Федеральная служба по ветеринарному и фитосанитарному надзору и ее территориальные органы;</a:t>
            </a:r>
          </a:p>
          <a:p>
            <a:pPr algn="just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обязательных требований по рекультивации земель при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осуществлении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строительных, мелиоративных, изыскательских и иных работ, в том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работ, осуществляемых для внутрихозяйственных или собственных надобностей;</a:t>
            </a:r>
          </a:p>
          <a:p>
            <a:pPr algn="just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е)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исполнения предписаний об устранении нарушений обязательных требований, выданных должностными лицами Федеральной службы по ветеринарному и фитосанитарному надзору и ее территориальных органов в пределах компетенции.</a:t>
            </a:r>
          </a:p>
        </p:txBody>
      </p:sp>
    </p:spTree>
    <p:extLst>
      <p:ext uri="{BB962C8B-B14F-4D97-AF65-F5344CB8AC3E}">
        <p14:creationId xmlns="" xmlns:p14="http://schemas.microsoft.com/office/powerpoint/2010/main" val="1893121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287" y="27819"/>
            <a:ext cx="8568952" cy="864096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 объекты государственного земельного надзора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0"/>
          </p:nvPr>
        </p:nvSpPr>
        <p:spPr>
          <a:xfrm>
            <a:off x="0" y="1196752"/>
            <a:ext cx="9144000" cy="4725144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 indent="358775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государственного земельного надзора являются:</a:t>
            </a:r>
          </a:p>
          <a:p>
            <a:pPr indent="358775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соблюдение юридическими лицами, индивидуальными предпринимателями, гражданами, органами государственной власти и органами местного самоуправления обязательных требований к использованию и охране объектов земельных отношений, за нарушение которых законодательством Российской Федерации предусмотрена административная ответственность;</a:t>
            </a:r>
          </a:p>
          <a:p>
            <a:pPr indent="358775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соблюдение обязательных требований земельного законодательства при осуществлении органами государственной власти и органами местного самоуправления деятельности по распоряжению объектами земельных отношений, находящимися в государственной или муниципальной собственности.</a:t>
            </a:r>
          </a:p>
          <a:p>
            <a:pPr indent="358775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государственного земельного надзора являются объекты земельных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отношений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деятельность органов государственной власти и органов местного самоуправления по распоряжению объектами земельных отношений, находящимися в государственной или муниципальной собственности.</a:t>
            </a:r>
          </a:p>
          <a:p>
            <a:pPr indent="457200"/>
            <a:endParaRPr lang="ru-RU" sz="2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</TotalTime>
  <Words>1790</Words>
  <Application>Microsoft Office PowerPoint</Application>
  <PresentationFormat>Экран (4:3)</PresentationFormat>
  <Paragraphs>99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Office Theme</vt:lpstr>
      <vt:lpstr>Custom Design</vt:lpstr>
      <vt:lpstr>Слайд 1</vt:lpstr>
      <vt:lpstr>Показатели надзорной деятельности  отдела государственного земельного надзора  по Республике Мордовия за 9 месяцев 2021 года</vt:lpstr>
      <vt:lpstr>Показатели надзорной деятельности  отдела государственного земельного надзора  по Республике Мордовия за 9 месяцев 2021 года</vt:lpstr>
      <vt:lpstr>Факты захламления земель сельскохозяйственного назначения и проведения  несанкционированных земляных работ</vt:lpstr>
      <vt:lpstr>В целях контроля за сохранением плодородия земель сельскохозяйственного  назначения и выявления загрязнения, порчи плодородного слоя почвы  Управление, в рамках проверок проводит отбор почвенных проб, на основании  которых проводятся исследования отобранных почвенных образцов  Самарской  испытательной лабораторией Федерального государственного бюджетного  учреждения «Центральная научно-методическая ветеринарная лаборатория». </vt:lpstr>
      <vt:lpstr>За 9 месяцев 2021 года отделом  государственного земельного надзора выявлено  64 нарушения земельного законодательства, выразившиеся в неиспользовании и  невыполнении мероприятий по улучшению, защите земель и охране почв в части  допущения зарастания</vt:lpstr>
      <vt:lpstr>Профилактика нарушений  обязательных требований за 9 месяцев 2021 года</vt:lpstr>
      <vt:lpstr>Слайд 8</vt:lpstr>
      <vt:lpstr>Предмет и объекты государственного земельного надзора</vt:lpstr>
      <vt:lpstr>Периодичность проведения плановых контрольных (надзорных) мероприятий</vt:lpstr>
      <vt:lpstr>Слайд 11</vt:lpstr>
      <vt:lpstr>Слайд 12</vt:lpstr>
      <vt:lpstr>Слайд 13</vt:lpstr>
      <vt:lpstr>Перечень индикаторов риска нарушения обязательных требований при осуществлении Федеральной службой по ветеринарному и фитосанитарному надзору федерального государственного земельного контроля (надзора) в отношении земель сельскохозяйственного назначения, оборот которых регулируется Федеральным законом «Об обороте земель сельскохозяйственного назначения», и виноградопригодных земель</vt:lpstr>
      <vt:lpstr>    В соответствии со статьей 15 Федерального закона от 19.07.1997 № 109-ФЗ «О безопасном обращении с пестицидами и агрохимикатами», Постановлением Правительства РФ от 30.06.2021 №1067 «Об утверждении Положения о федеральном государственном контроле (надзоре) в области безопасного обращения с пестицидами и агрохимикатами» федеральный государственный контроль (надзор) в области безопасного обращения с пестицидами и агрохимикатами осуществляет: Федеральная служба по ветеринарному и фитосанитарному надзору   </vt:lpstr>
      <vt:lpstr>Слайд 16</vt:lpstr>
      <vt:lpstr>Нормативно-правовые акты в сфере безопасного обращения с пестицидами и агрохимикатами:</vt:lpstr>
      <vt:lpstr>Федеральная государственная информационная система прослеживаемости пестицидов и агрохимикатов (ФГИС ППА) </vt:lpstr>
      <vt:lpstr>Назначение Федеральной государственной информационной системы прослеживаемости пестицидов и агрохимикатов  (ФГИС ППА)  (Формирование, ведение и актуализация указанного перечня осуществляться на базе Единого реестра поднадзорных объектов в информационной системе Россельхознадзора «Цербер»)</vt:lpstr>
      <vt:lpstr>Слайд 20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User</cp:lastModifiedBy>
  <cp:revision>246</cp:revision>
  <dcterms:created xsi:type="dcterms:W3CDTF">2014-04-01T16:35:38Z</dcterms:created>
  <dcterms:modified xsi:type="dcterms:W3CDTF">2021-10-20T05:27:57Z</dcterms:modified>
</cp:coreProperties>
</file>