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0"/>
  </p:notesMasterIdLst>
  <p:sldIdLst>
    <p:sldId id="325" r:id="rId2"/>
    <p:sldId id="297" r:id="rId3"/>
    <p:sldId id="341" r:id="rId4"/>
    <p:sldId id="385" r:id="rId5"/>
    <p:sldId id="373" r:id="rId6"/>
    <p:sldId id="357" r:id="rId7"/>
    <p:sldId id="343" r:id="rId8"/>
    <p:sldId id="358" r:id="rId9"/>
    <p:sldId id="359" r:id="rId10"/>
    <p:sldId id="360" r:id="rId11"/>
    <p:sldId id="363" r:id="rId12"/>
    <p:sldId id="275" r:id="rId13"/>
    <p:sldId id="378" r:id="rId14"/>
    <p:sldId id="387" r:id="rId15"/>
    <p:sldId id="388" r:id="rId16"/>
    <p:sldId id="386" r:id="rId17"/>
    <p:sldId id="389" r:id="rId18"/>
    <p:sldId id="384" r:id="rId19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22"/>
    <a:srgbClr val="C33D3D"/>
    <a:srgbClr val="007635"/>
    <a:srgbClr val="6600FF"/>
    <a:srgbClr val="FAFFE1"/>
    <a:srgbClr val="ACCC66"/>
    <a:srgbClr val="00FF99"/>
    <a:srgbClr val="F7FFCD"/>
    <a:srgbClr val="3F716F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3211" autoAdjust="0"/>
  </p:normalViewPr>
  <p:slideViewPr>
    <p:cSldViewPr>
      <p:cViewPr varScale="1">
        <p:scale>
          <a:sx n="65" d="100"/>
          <a:sy n="65" d="100"/>
        </p:scale>
        <p:origin x="13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3AD5D-97D2-4D63-989E-0E1783E031FC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24CD5-8380-467F-8527-BFBA97856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5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6DD3-9465-412F-BBA9-0C9E726DC330}" type="datetime1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E7D-A192-41D3-A9ED-08BFBA602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61BD-8CEA-4BD3-955F-0DB2DD92D573}" type="datetime1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E7D-A192-41D3-A9ED-08BFBA602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1FEC-FAF1-4218-8973-81B42589F063}" type="datetime1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E7D-A192-41D3-A9ED-08BFBA602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841F-D5E7-42AB-9114-625AE3DB0C6A}" type="datetime1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E7D-A192-41D3-A9ED-08BFBA602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25A8-CA3D-4FDD-AFC1-69FA79C293A0}" type="datetime1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E7D-A192-41D3-A9ED-08BFBA602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4FD6-F1C6-4316-8391-CCBCA9259A03}" type="datetime1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E7D-A192-41D3-A9ED-08BFBA602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8CE0-F321-4CC6-8AD3-E3EFE953AE4A}" type="datetime1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E7D-A192-41D3-A9ED-08BFBA602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A1C4-FE3F-4547-B0C2-0D50CD7CE420}" type="datetime1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E7D-A192-41D3-A9ED-08BFBA602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B7B8-7C5F-47C8-B03E-BB52A5D60F8C}" type="datetime1">
              <a:rPr lang="ru-RU" smtClean="0"/>
              <a:pPr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E7D-A192-41D3-A9ED-08BFBA602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F6D5-3145-4BAC-9F34-C55FA4F57B07}" type="datetime1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E7D-A192-41D3-A9ED-08BFBA602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B5FF-8BCB-4FC7-BAC9-0D8D8ED8CAD8}" type="datetime1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E7D-A192-41D3-A9ED-08BFBA602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45A8D-4787-4D49-B507-F13072F500A6}" type="datetime1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D7E7D-A192-41D3-A9ED-08BFBA602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7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170676" cy="3168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Правоприменительная практика Управления </a:t>
            </a:r>
            <a:r>
              <a:rPr lang="ru-RU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Россельхознадзора</a:t>
            </a:r>
            <a:r>
              <a:rPr lang="ru-RU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 Республике Мордовия и Пензенской области </a:t>
            </a:r>
            <a:r>
              <a:rPr lang="ru-RU" b="1" dirty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9 месяцев 2021 года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8208912" cy="1752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004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государственного </a:t>
            </a:r>
            <a:r>
              <a:rPr lang="ru-RU" b="1" dirty="0" err="1" smtClean="0">
                <a:solidFill>
                  <a:srgbClr val="004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</a:t>
            </a:r>
            <a:r>
              <a:rPr lang="ru-RU" b="1" dirty="0" smtClean="0">
                <a:solidFill>
                  <a:srgbClr val="004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надзора по Пензенской области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E7D-A192-41D3-A9ED-08BFBA6024E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6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627784" y="116632"/>
            <a:ext cx="2133600" cy="365125"/>
          </a:xfrm>
        </p:spPr>
        <p:txBody>
          <a:bodyPr/>
          <a:lstStyle/>
          <a:p>
            <a:fld id="{06AD7E7D-A192-41D3-A9ED-08BFBA6024E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496944" cy="4478646"/>
          </a:xfrm>
        </p:spPr>
        <p:txBody>
          <a:bodyPr>
            <a:normAutofit fontScale="92500"/>
          </a:bodyPr>
          <a:lstStyle/>
          <a:p>
            <a:pPr marL="457200">
              <a:spcAft>
                <a:spcPts val="0"/>
              </a:spcAft>
            </a:pPr>
            <a:r>
              <a:rPr lang="ru-RU" sz="2800" b="1" dirty="0" smtClean="0">
                <a:solidFill>
                  <a:srgbClr val="004C22"/>
                </a:solidFill>
                <a:latin typeface="Franklin Gothic Boo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Проведено контрольно-надзорных мероприятий:</a:t>
            </a:r>
          </a:p>
          <a:p>
            <a:pPr marL="114300" indent="0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4C22"/>
                </a:solidFill>
                <a:latin typeface="Franklin Gothic Boo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solidFill>
                  <a:srgbClr val="004C22"/>
                </a:solidFill>
                <a:latin typeface="Franklin Gothic Boo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представителями органов </a:t>
            </a:r>
            <a:r>
              <a:rPr lang="ru-RU" sz="2800" b="1" dirty="0" smtClean="0">
                <a:solidFill>
                  <a:srgbClr val="004C22"/>
                </a:solidFill>
                <a:latin typeface="Franklin Gothic Boo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прокуратуры–4, МЧС-14. </a:t>
            </a:r>
          </a:p>
          <a:p>
            <a:r>
              <a:rPr lang="ru-RU" sz="2800" b="1" dirty="0">
                <a:solidFill>
                  <a:srgbClr val="004C22"/>
                </a:solidFill>
                <a:latin typeface="Franklin Gothic Boo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возбуждено 5 адм. дел по результатам проверок муниципальных инспекторов</a:t>
            </a:r>
          </a:p>
          <a:p>
            <a:r>
              <a:rPr lang="ru-RU" sz="2800" b="1" dirty="0">
                <a:solidFill>
                  <a:srgbClr val="004C22"/>
                </a:solidFill>
                <a:latin typeface="Franklin Gothic Boo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направлено 130 материалов по подведомственности в другие государственные органы</a:t>
            </a:r>
          </a:p>
          <a:p>
            <a:r>
              <a:rPr lang="ru-RU" sz="2800" b="1" dirty="0">
                <a:solidFill>
                  <a:srgbClr val="004C22"/>
                </a:solidFill>
                <a:latin typeface="Franklin Gothic Boo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налоговые службы направлено 76 материалов дел, </a:t>
            </a:r>
          </a:p>
          <a:p>
            <a:r>
              <a:rPr lang="ru-RU" sz="2800" b="1" dirty="0">
                <a:solidFill>
                  <a:srgbClr val="004C22"/>
                </a:solidFill>
                <a:latin typeface="Franklin Gothic Boo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2020 г. </a:t>
            </a:r>
            <a:r>
              <a:rPr lang="ru-RU" sz="2800" b="1" dirty="0" err="1">
                <a:solidFill>
                  <a:srgbClr val="004C22"/>
                </a:solidFill>
                <a:latin typeface="Franklin Gothic Boo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доначислено</a:t>
            </a:r>
            <a:r>
              <a:rPr lang="ru-RU" sz="2800" b="1" dirty="0">
                <a:solidFill>
                  <a:srgbClr val="004C22"/>
                </a:solidFill>
                <a:latin typeface="Franklin Gothic Boo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7,955 млн. рублей налога, поступило 6,698 млн. рублей.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0" y="260648"/>
            <a:ext cx="914399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endParaRPr lang="ru-RU" sz="2700" i="1" dirty="0">
              <a:solidFill>
                <a:srgbClr val="004C22"/>
              </a:solidFill>
              <a:latin typeface="Franklin Gothic Medium" panose="020B0603020102020204" pitchFamily="34" charset="0"/>
              <a:ea typeface="+mj-ea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75654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600" b="1" i="1" dirty="0">
                <a:solidFill>
                  <a:srgbClr val="004C22"/>
                </a:solidFill>
                <a:latin typeface="Franklin Gothic Medium" panose="020B0603020102020204" pitchFamily="34" charset="0"/>
                <a:cs typeface="Tahoma" panose="020B0604030504040204" pitchFamily="34" charset="0"/>
              </a:rPr>
              <a:t>Взаимодействие с </a:t>
            </a:r>
            <a:r>
              <a:rPr lang="ru-RU" sz="2600" b="1" i="1" dirty="0" smtClean="0">
                <a:solidFill>
                  <a:srgbClr val="004C22"/>
                </a:solidFill>
                <a:latin typeface="Franklin Gothic Medium" panose="020B0603020102020204" pitchFamily="34" charset="0"/>
                <a:cs typeface="Tahoma" panose="020B0604030504040204" pitchFamily="34" charset="0"/>
              </a:rPr>
              <a:t>другими органами исполнительной власти</a:t>
            </a:r>
            <a:endParaRPr lang="ru-RU" sz="2600" b="1" i="1" dirty="0">
              <a:solidFill>
                <a:srgbClr val="004C22"/>
              </a:solidFill>
              <a:latin typeface="Franklin Gothic Medium" panose="020B06030201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9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628800"/>
            <a:ext cx="4191797" cy="284753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627784" y="116632"/>
            <a:ext cx="2133600" cy="365125"/>
          </a:xfrm>
        </p:spPr>
        <p:txBody>
          <a:bodyPr/>
          <a:lstStyle/>
          <a:p>
            <a:fld id="{06AD7E7D-A192-41D3-A9ED-08BFBA6024E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496944" cy="4478646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rgbClr val="004C22"/>
              </a:solidFill>
              <a:latin typeface="Franklin Gothic Medium" panose="020B0603020102020204" pitchFamily="34" charset="0"/>
            </a:endParaRPr>
          </a:p>
          <a:p>
            <a:endParaRPr lang="ru-RU" sz="2800" dirty="0" smtClean="0">
              <a:solidFill>
                <a:srgbClr val="004C22"/>
              </a:solidFill>
              <a:latin typeface="Franklin Gothic Medium" panose="020B0603020102020204" pitchFamily="34" charset="0"/>
            </a:endParaRPr>
          </a:p>
          <a:p>
            <a:pPr>
              <a:buNone/>
            </a:pPr>
            <a:endParaRPr lang="ru-RU" sz="4900" dirty="0" smtClean="0">
              <a:solidFill>
                <a:srgbClr val="007635"/>
              </a:solidFill>
              <a:latin typeface="Franklin Gothic Medium" panose="020B0603020102020204" pitchFamily="34" charset="0"/>
            </a:endParaRPr>
          </a:p>
          <a:p>
            <a:endParaRPr lang="ru-RU" sz="5100" dirty="0" smtClean="0">
              <a:solidFill>
                <a:srgbClr val="007635"/>
              </a:solidFill>
              <a:latin typeface="Franklin Gothic Medium" panose="020B0603020102020204" pitchFamily="34" charset="0"/>
            </a:endParaRPr>
          </a:p>
          <a:p>
            <a:endParaRPr lang="ru-RU" sz="2800" dirty="0" smtClean="0">
              <a:solidFill>
                <a:srgbClr val="007635"/>
              </a:solidFill>
              <a:latin typeface="Franklin Gothic Medium" panose="020B0603020102020204" pitchFamily="34" charset="0"/>
            </a:endParaRPr>
          </a:p>
          <a:p>
            <a:endParaRPr lang="ru-RU" sz="2800" dirty="0" smtClean="0">
              <a:solidFill>
                <a:srgbClr val="007635"/>
              </a:solidFill>
              <a:latin typeface="Franklin Gothic Medium" panose="020B0603020102020204" pitchFamily="34" charset="0"/>
            </a:endParaRPr>
          </a:p>
          <a:p>
            <a:endParaRPr lang="ru-RU" sz="2800" dirty="0" smtClean="0">
              <a:solidFill>
                <a:srgbClr val="007635"/>
              </a:solidFill>
              <a:latin typeface="Franklin Gothic Medium" panose="020B0603020102020204" pitchFamily="34" charset="0"/>
            </a:endParaRPr>
          </a:p>
          <a:p>
            <a:endParaRPr lang="ru-RU" dirty="0" smtClean="0">
              <a:latin typeface="Franklin Gothic Medium" panose="020B0603020102020204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0" y="260648"/>
            <a:ext cx="914399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endParaRPr lang="ru-RU" sz="2700" i="1" dirty="0">
              <a:solidFill>
                <a:srgbClr val="004C22"/>
              </a:solidFill>
              <a:latin typeface="Franklin Gothic Medium" panose="020B0603020102020204" pitchFamily="34" charset="0"/>
              <a:ea typeface="+mj-ea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934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i="1" dirty="0" smtClean="0">
                <a:solidFill>
                  <a:srgbClr val="004C22"/>
                </a:solidFill>
                <a:latin typeface="Franklin Gothic Medium" panose="020B0603020102020204" pitchFamily="34" charset="0"/>
                <a:cs typeface="Tahoma" panose="020B0604030504040204" pitchFamily="34" charset="0"/>
              </a:rPr>
              <a:t>На сайте размещено – 129 статей</a:t>
            </a:r>
          </a:p>
          <a:p>
            <a:pPr algn="ctr">
              <a:spcBef>
                <a:spcPct val="0"/>
              </a:spcBef>
            </a:pPr>
            <a:r>
              <a:rPr lang="ru-RU" sz="2400" b="1" i="1" dirty="0">
                <a:solidFill>
                  <a:srgbClr val="004C22"/>
                </a:solidFill>
                <a:latin typeface="Franklin Gothic Medium" panose="020B0603020102020204" pitchFamily="34" charset="0"/>
                <a:cs typeface="Tahoma" panose="020B0604030504040204" pitchFamily="34" charset="0"/>
              </a:rPr>
              <a:t>в</a:t>
            </a:r>
            <a:r>
              <a:rPr lang="ru-RU" sz="2400" b="1" i="1" dirty="0" smtClean="0">
                <a:solidFill>
                  <a:srgbClr val="004C22"/>
                </a:solidFill>
                <a:latin typeface="Franklin Gothic Medium" panose="020B0603020102020204" pitchFamily="34" charset="0"/>
                <a:cs typeface="Tahoma" panose="020B0604030504040204" pitchFamily="34" charset="0"/>
              </a:rPr>
              <a:t> газетах опубликовано </a:t>
            </a:r>
            <a:r>
              <a:rPr lang="ru-RU" sz="2400" b="1" i="1" dirty="0">
                <a:solidFill>
                  <a:srgbClr val="004C22"/>
                </a:solidFill>
                <a:latin typeface="Franklin Gothic Medium" panose="020B0603020102020204" pitchFamily="34" charset="0"/>
                <a:cs typeface="Tahoma" panose="020B0604030504040204" pitchFamily="34" charset="0"/>
              </a:rPr>
              <a:t>–</a:t>
            </a:r>
            <a:r>
              <a:rPr lang="ru-RU" sz="2400" b="1" i="1" dirty="0" smtClean="0">
                <a:solidFill>
                  <a:srgbClr val="004C22"/>
                </a:solidFill>
                <a:latin typeface="Franklin Gothic Medium" panose="020B0603020102020204" pitchFamily="34" charset="0"/>
                <a:cs typeface="Tahoma" panose="020B0604030504040204" pitchFamily="34" charset="0"/>
              </a:rPr>
              <a:t> 57 статей</a:t>
            </a:r>
          </a:p>
          <a:p>
            <a:pPr algn="ctr">
              <a:spcBef>
                <a:spcPct val="0"/>
              </a:spcBef>
            </a:pPr>
            <a:r>
              <a:rPr lang="ru-RU" sz="2400" b="1" i="1" dirty="0">
                <a:solidFill>
                  <a:srgbClr val="004C22"/>
                </a:solidFill>
                <a:latin typeface="Franklin Gothic Medium" panose="020B0603020102020204" pitchFamily="34" charset="0"/>
                <a:cs typeface="Tahoma" panose="020B0604030504040204" pitchFamily="34" charset="0"/>
              </a:rPr>
              <a:t>н</a:t>
            </a:r>
            <a:r>
              <a:rPr lang="ru-RU" sz="2400" b="1" i="1" dirty="0" smtClean="0">
                <a:solidFill>
                  <a:srgbClr val="004C22"/>
                </a:solidFill>
                <a:latin typeface="Franklin Gothic Medium" panose="020B0603020102020204" pitchFamily="34" charset="0"/>
                <a:cs typeface="Tahoma" panose="020B0604030504040204" pitchFamily="34" charset="0"/>
              </a:rPr>
              <a:t>а телевидении - 4 выступления</a:t>
            </a:r>
          </a:p>
          <a:p>
            <a:pPr algn="ctr">
              <a:spcBef>
                <a:spcPct val="0"/>
              </a:spcBef>
            </a:pPr>
            <a:r>
              <a:rPr lang="ru-RU" sz="2400" b="1" i="1" dirty="0">
                <a:solidFill>
                  <a:srgbClr val="004C22"/>
                </a:solidFill>
                <a:latin typeface="Franklin Gothic Medium" panose="020B0603020102020204" pitchFamily="34" charset="0"/>
                <a:cs typeface="Tahoma" panose="020B0604030504040204" pitchFamily="34" charset="0"/>
              </a:rPr>
              <a:t>н</a:t>
            </a:r>
            <a:r>
              <a:rPr lang="ru-RU" sz="2400" b="1" i="1" dirty="0" smtClean="0">
                <a:solidFill>
                  <a:srgbClr val="004C22"/>
                </a:solidFill>
                <a:latin typeface="Franklin Gothic Medium" panose="020B0603020102020204" pitchFamily="34" charset="0"/>
                <a:cs typeface="Tahoma" panose="020B0604030504040204" pitchFamily="34" charset="0"/>
              </a:rPr>
              <a:t>а радио - 8 выступлений</a:t>
            </a:r>
            <a:endParaRPr lang="ru-RU" sz="2400" b="1" i="1" dirty="0">
              <a:solidFill>
                <a:srgbClr val="004C22"/>
              </a:solidFill>
              <a:latin typeface="Franklin Gothic Medium" panose="020B060302010202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2" y="1614490"/>
            <a:ext cx="4186136" cy="27798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645024"/>
            <a:ext cx="7150800" cy="30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99441"/>
            <a:ext cx="8964488" cy="4397711"/>
          </a:xfrm>
        </p:spPr>
        <p:txBody>
          <a:bodyPr>
            <a:noAutofit/>
          </a:bodyPr>
          <a:lstStyle/>
          <a:p>
            <a:endParaRPr lang="ru-RU" sz="6600" i="1" dirty="0">
              <a:solidFill>
                <a:srgbClr val="004C22"/>
              </a:solidFill>
              <a:latin typeface="Franklin Gothic Medium" panose="020B060302010202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699792" y="34316"/>
            <a:ext cx="2133600" cy="365125"/>
          </a:xfrm>
        </p:spPr>
        <p:txBody>
          <a:bodyPr/>
          <a:lstStyle/>
          <a:p>
            <a:fld id="{06AD7E7D-A192-41D3-A9ED-08BFBA6024E7}" type="slidenum">
              <a:rPr lang="ru-RU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819150"/>
            <a:ext cx="7496175" cy="52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99441"/>
            <a:ext cx="8964488" cy="4397711"/>
          </a:xfrm>
        </p:spPr>
        <p:txBody>
          <a:bodyPr>
            <a:noAutofit/>
          </a:bodyPr>
          <a:lstStyle/>
          <a:p>
            <a:endParaRPr lang="ru-RU" sz="6600" i="1" dirty="0">
              <a:solidFill>
                <a:srgbClr val="004C22"/>
              </a:solidFill>
              <a:latin typeface="Franklin Gothic Medium" panose="020B060302010202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699792" y="34316"/>
            <a:ext cx="2133600" cy="365125"/>
          </a:xfrm>
        </p:spPr>
        <p:txBody>
          <a:bodyPr/>
          <a:lstStyle/>
          <a:p>
            <a:fld id="{06AD7E7D-A192-41D3-A9ED-08BFBA6024E7}" type="slidenum">
              <a:rPr lang="ru-RU" smtClean="0">
                <a:solidFill>
                  <a:schemeClr val="tx1"/>
                </a:solidFill>
              </a:rPr>
              <a:pPr/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1009650"/>
            <a:ext cx="75152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3039"/>
            <a:ext cx="7848872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solidFill>
                  <a:srgbClr val="004C22"/>
                </a:solidFill>
              </a:rPr>
              <a:t>Управление </a:t>
            </a:r>
            <a:r>
              <a:rPr lang="ru-RU" sz="2000" dirty="0" err="1" smtClean="0">
                <a:solidFill>
                  <a:srgbClr val="004C22"/>
                </a:solidFill>
              </a:rPr>
              <a:t>Россельхознадзора</a:t>
            </a:r>
            <a:r>
              <a:rPr lang="ru-RU" sz="2000" dirty="0" smtClean="0">
                <a:solidFill>
                  <a:srgbClr val="004C22"/>
                </a:solidFill>
              </a:rPr>
              <a:t> осуществляет </a:t>
            </a:r>
            <a:r>
              <a:rPr lang="ru-RU" sz="2000" dirty="0">
                <a:solidFill>
                  <a:srgbClr val="004C22"/>
                </a:solidFill>
              </a:rPr>
              <a:t>государственный земельный надзор на землях сельскохозяйственного назначения, оборот которых регулируется </a:t>
            </a:r>
            <a:r>
              <a:rPr lang="ru-RU" sz="2000" dirty="0" smtClean="0">
                <a:solidFill>
                  <a:srgbClr val="004C22"/>
                </a:solidFill>
              </a:rPr>
              <a:t>ФЗ «Об </a:t>
            </a:r>
            <a:r>
              <a:rPr lang="ru-RU" sz="2000" dirty="0">
                <a:solidFill>
                  <a:srgbClr val="004C22"/>
                </a:solidFill>
              </a:rPr>
              <a:t>обороте земель сельскохозяйственного назначения», </a:t>
            </a:r>
            <a:r>
              <a:rPr lang="ru-RU" sz="2000" dirty="0" err="1">
                <a:solidFill>
                  <a:srgbClr val="004C22"/>
                </a:solidFill>
              </a:rPr>
              <a:t>виноградопригодных</a:t>
            </a:r>
            <a:r>
              <a:rPr lang="ru-RU" sz="2000" dirty="0">
                <a:solidFill>
                  <a:srgbClr val="004C22"/>
                </a:solidFill>
              </a:rPr>
              <a:t> земель, в том числе за соблюдением:</a:t>
            </a:r>
            <a:br>
              <a:rPr lang="ru-RU" sz="2000" dirty="0">
                <a:solidFill>
                  <a:srgbClr val="004C22"/>
                </a:solidFill>
              </a:rPr>
            </a:br>
            <a:endParaRPr lang="ru-RU" sz="2000" dirty="0">
              <a:solidFill>
                <a:srgbClr val="004C2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848" y="1715297"/>
            <a:ext cx="8229600" cy="5069160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/>
              <a:t>обязательных </a:t>
            </a:r>
            <a:r>
              <a:rPr lang="ru-RU" sz="1400" dirty="0"/>
              <a:t>требований о запрете самовольного снятия, перемещения и уничтожения плодородного слоя почвы, порчи земель в результате нарушения правил обращения с пестицидами, </a:t>
            </a:r>
            <a:r>
              <a:rPr lang="ru-RU" sz="1400" dirty="0" err="1"/>
              <a:t>агрохимикатами</a:t>
            </a:r>
            <a:r>
              <a:rPr lang="ru-RU" sz="1400" dirty="0"/>
              <a:t> или иными опасными для здоровья людей и окружающей среды веществами и отходами производства и потребления</a:t>
            </a:r>
            <a:r>
              <a:rPr lang="ru-RU" sz="1400" dirty="0" smtClean="0"/>
              <a:t>;</a:t>
            </a:r>
          </a:p>
          <a:p>
            <a:pPr algn="just"/>
            <a:endParaRPr lang="ru-RU" sz="200" dirty="0"/>
          </a:p>
          <a:p>
            <a:pPr algn="just"/>
            <a:r>
              <a:rPr lang="ru-RU" sz="1400" dirty="0" smtClean="0"/>
              <a:t>обязательных </a:t>
            </a:r>
            <a:r>
              <a:rPr lang="ru-RU" sz="1400" dirty="0"/>
              <a:t>требований по улучшению земель и охране почв от ветровой, водной эрозии и предотвращению других процессов, ухудшающих качественное состояние земель, защите земель от зарастания деревьями и кустарниками, сорными растениями</a:t>
            </a:r>
            <a:r>
              <a:rPr lang="ru-RU" sz="1400" dirty="0" smtClean="0"/>
              <a:t>;</a:t>
            </a:r>
          </a:p>
          <a:p>
            <a:pPr algn="just"/>
            <a:endParaRPr lang="ru-RU" sz="200" dirty="0"/>
          </a:p>
          <a:p>
            <a:pPr algn="just"/>
            <a:r>
              <a:rPr lang="ru-RU" sz="1400" dirty="0" smtClean="0"/>
              <a:t>обязательных </a:t>
            </a:r>
            <a:r>
              <a:rPr lang="ru-RU" sz="1400" dirty="0"/>
              <a:t>требований по использованию </a:t>
            </a:r>
            <a:r>
              <a:rPr lang="ru-RU" sz="1400" dirty="0" err="1" smtClean="0"/>
              <a:t>зем</a:t>
            </a:r>
            <a:r>
              <a:rPr lang="ru-RU" sz="1400" dirty="0" smtClean="0"/>
              <a:t>. </a:t>
            </a:r>
            <a:r>
              <a:rPr lang="ru-RU" sz="1400" dirty="0"/>
              <a:t>участков из земель сельскохозяйственного назначения, оборот которых регулируется Федеральным законом «Об обороте земель сельскохозяйственного назначения», для ведения сельскохозяйственного производства или осуществления иной связанной с сельскохозяйственным производством деятельности</a:t>
            </a:r>
            <a:r>
              <a:rPr lang="ru-RU" sz="1400" dirty="0" smtClean="0"/>
              <a:t>;</a:t>
            </a:r>
          </a:p>
          <a:p>
            <a:pPr algn="just"/>
            <a:endParaRPr lang="ru-RU" sz="200" dirty="0"/>
          </a:p>
          <a:p>
            <a:pPr algn="just"/>
            <a:r>
              <a:rPr lang="ru-RU" sz="1400" dirty="0" smtClean="0"/>
              <a:t>обязательных </a:t>
            </a:r>
            <a:r>
              <a:rPr lang="ru-RU" sz="1400" dirty="0"/>
              <a:t>требований в области мелиорации земель, при нарушении которых рассмотрение дел об административных правонарушениях осуществляет Федеральная служба по ветеринарному и фитосанитарному надзору и ее территориальные органы</a:t>
            </a:r>
            <a:r>
              <a:rPr lang="ru-RU" sz="1400" dirty="0" smtClean="0"/>
              <a:t>;</a:t>
            </a:r>
          </a:p>
          <a:p>
            <a:pPr algn="just"/>
            <a:endParaRPr lang="ru-RU" sz="200" dirty="0"/>
          </a:p>
          <a:p>
            <a:pPr algn="just"/>
            <a:r>
              <a:rPr lang="ru-RU" sz="1400" dirty="0" smtClean="0"/>
              <a:t>обязательных </a:t>
            </a:r>
            <a:r>
              <a:rPr lang="ru-RU" sz="1400" dirty="0"/>
              <a:t>требований по рекультивации земель при осуществлении строительных, мелиоративных, изыскательских и иных работ, в том числе работ, осуществляемых для внутрихозяйственных или собственных надобностей</a:t>
            </a:r>
            <a:r>
              <a:rPr lang="ru-RU" sz="1400" dirty="0" smtClean="0"/>
              <a:t>;</a:t>
            </a:r>
          </a:p>
          <a:p>
            <a:pPr algn="just"/>
            <a:endParaRPr lang="ru-RU" sz="200" dirty="0"/>
          </a:p>
          <a:p>
            <a:pPr algn="just"/>
            <a:r>
              <a:rPr lang="ru-RU" sz="1400" dirty="0" smtClean="0"/>
              <a:t>исполнения </a:t>
            </a:r>
            <a:r>
              <a:rPr lang="ru-RU" sz="1400" dirty="0"/>
              <a:t>предписаний об устранении нарушений обязательных требований, выданных должностными лицами Федеральной службы по ветеринарному и фитосанитарному надзору и ее территориальных органов в пределах компетенции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546412" y="-51001"/>
            <a:ext cx="2133600" cy="365125"/>
          </a:xfrm>
        </p:spPr>
        <p:txBody>
          <a:bodyPr/>
          <a:lstStyle/>
          <a:p>
            <a:fld id="{06AD7E7D-A192-41D3-A9ED-08BFBA6024E7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4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9743"/>
            <a:ext cx="8555868" cy="11430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4C22"/>
                </a:solidFill>
              </a:rPr>
              <a:t>Положением о государственном земельном контроле предусмотрено </a:t>
            </a:r>
            <a:r>
              <a:rPr lang="ru-RU" sz="2000" dirty="0" smtClean="0">
                <a:solidFill>
                  <a:srgbClr val="004C22"/>
                </a:solidFill>
              </a:rPr>
              <a:t/>
            </a:r>
            <a:br>
              <a:rPr lang="ru-RU" sz="2000" dirty="0" smtClean="0">
                <a:solidFill>
                  <a:srgbClr val="004C22"/>
                </a:solidFill>
              </a:rPr>
            </a:br>
            <a:r>
              <a:rPr lang="ru-RU" sz="2000" dirty="0" smtClean="0">
                <a:solidFill>
                  <a:srgbClr val="004C22"/>
                </a:solidFill>
              </a:rPr>
              <a:t>3 </a:t>
            </a:r>
            <a:r>
              <a:rPr lang="ru-RU" sz="2000" dirty="0">
                <a:solidFill>
                  <a:srgbClr val="004C22"/>
                </a:solidFill>
              </a:rPr>
              <a:t>категории </a:t>
            </a:r>
            <a:r>
              <a:rPr lang="ru-RU" sz="2000" dirty="0" smtClean="0">
                <a:solidFill>
                  <a:srgbClr val="004C22"/>
                </a:solidFill>
              </a:rPr>
              <a:t>риска - средняя</a:t>
            </a:r>
            <a:r>
              <a:rPr lang="ru-RU" sz="2000" dirty="0">
                <a:solidFill>
                  <a:srgbClr val="004C22"/>
                </a:solidFill>
              </a:rPr>
              <a:t>, умеренная и </a:t>
            </a:r>
            <a:r>
              <a:rPr lang="ru-RU" sz="2000" dirty="0" smtClean="0">
                <a:solidFill>
                  <a:srgbClr val="004C22"/>
                </a:solidFill>
              </a:rPr>
              <a:t>низкая </a:t>
            </a:r>
            <a:r>
              <a:rPr lang="ru-RU" sz="2400" dirty="0">
                <a:solidFill>
                  <a:srgbClr val="004C22"/>
                </a:solidFill>
              </a:rPr>
              <a:t/>
            </a:r>
            <a:br>
              <a:rPr lang="ru-RU" sz="2400" dirty="0">
                <a:solidFill>
                  <a:srgbClr val="004C22"/>
                </a:solidFill>
              </a:rPr>
            </a:br>
            <a:endParaRPr lang="ru-RU" sz="2400" dirty="0">
              <a:solidFill>
                <a:srgbClr val="004C2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/>
              <a:t>К </a:t>
            </a:r>
            <a:r>
              <a:rPr lang="ru-RU" sz="1200" b="1" dirty="0"/>
              <a:t>категории среднего риска относятся:</a:t>
            </a:r>
          </a:p>
          <a:p>
            <a:pPr marL="0" indent="0">
              <a:buNone/>
            </a:pPr>
            <a:r>
              <a:rPr lang="ru-RU" sz="1200" dirty="0"/>
              <a:t>а) </a:t>
            </a:r>
            <a:r>
              <a:rPr lang="ru-RU" sz="1200" dirty="0" err="1" smtClean="0"/>
              <a:t>зем</a:t>
            </a:r>
            <a:r>
              <a:rPr lang="ru-RU" sz="1200" dirty="0" smtClean="0"/>
              <a:t>. </a:t>
            </a:r>
            <a:r>
              <a:rPr lang="ru-RU" sz="1200" dirty="0"/>
              <a:t>участки, кадастровая стоимость которых на 50 и </a:t>
            </a:r>
            <a:r>
              <a:rPr lang="ru-RU" sz="1200" dirty="0" smtClean="0"/>
              <a:t>более процентов превышает </a:t>
            </a:r>
            <a:r>
              <a:rPr lang="ru-RU" sz="1200" dirty="0"/>
              <a:t>средний уровень кадастровой стоимости по муниципальному району (городскому округу);</a:t>
            </a:r>
          </a:p>
          <a:p>
            <a:pPr marL="0" indent="0">
              <a:buNone/>
            </a:pPr>
            <a:r>
              <a:rPr lang="ru-RU" sz="1200" dirty="0"/>
              <a:t>б) мелиорируемые и мелиорированные </a:t>
            </a:r>
            <a:r>
              <a:rPr lang="ru-RU" sz="1200" dirty="0" err="1" smtClean="0"/>
              <a:t>зем</a:t>
            </a:r>
            <a:r>
              <a:rPr lang="ru-RU" sz="1200" dirty="0" smtClean="0"/>
              <a:t>. </a:t>
            </a:r>
            <a:r>
              <a:rPr lang="ru-RU" sz="1200" dirty="0"/>
              <a:t>участки;</a:t>
            </a:r>
          </a:p>
          <a:p>
            <a:pPr marL="0" indent="0">
              <a:buNone/>
            </a:pPr>
            <a:r>
              <a:rPr lang="ru-RU" sz="1200" dirty="0"/>
              <a:t>в) </a:t>
            </a:r>
            <a:r>
              <a:rPr lang="ru-RU" sz="1200" dirty="0" err="1" smtClean="0"/>
              <a:t>зем</a:t>
            </a:r>
            <a:r>
              <a:rPr lang="ru-RU" sz="1200" dirty="0" smtClean="0"/>
              <a:t>. </a:t>
            </a:r>
            <a:r>
              <a:rPr lang="ru-RU" sz="1200" dirty="0"/>
              <a:t>участки, смежные с </a:t>
            </a:r>
            <a:r>
              <a:rPr lang="ru-RU" sz="1200" dirty="0" err="1" smtClean="0"/>
              <a:t>зем</a:t>
            </a:r>
            <a:r>
              <a:rPr lang="ru-RU" sz="1200" dirty="0" smtClean="0"/>
              <a:t>. </a:t>
            </a:r>
            <a:r>
              <a:rPr lang="ru-RU" sz="1200" dirty="0"/>
              <a:t>участками, на которых расположены комплексы по разведению </a:t>
            </a:r>
            <a:r>
              <a:rPr lang="en-US" sz="1200" dirty="0" smtClean="0"/>
              <a:t>c/</a:t>
            </a:r>
            <a:r>
              <a:rPr lang="ru-RU" sz="1200" dirty="0" smtClean="0"/>
              <a:t>х </a:t>
            </a:r>
            <a:r>
              <a:rPr lang="ru-RU" sz="1200" dirty="0"/>
              <a:t>птицы (с проектной мощностью 40 тыс. </a:t>
            </a:r>
            <a:r>
              <a:rPr lang="ru-RU" sz="1200" dirty="0" err="1"/>
              <a:t>птицемест</a:t>
            </a:r>
            <a:r>
              <a:rPr lang="ru-RU" sz="1200" dirty="0"/>
              <a:t> и более);</a:t>
            </a:r>
          </a:p>
          <a:p>
            <a:pPr marL="0" indent="0">
              <a:buNone/>
            </a:pPr>
            <a:r>
              <a:rPr lang="ru-RU" sz="1200" dirty="0"/>
              <a:t>г) </a:t>
            </a:r>
            <a:r>
              <a:rPr lang="ru-RU" sz="1200" dirty="0" err="1" smtClean="0"/>
              <a:t>зем</a:t>
            </a:r>
            <a:r>
              <a:rPr lang="ru-RU" sz="1200" dirty="0" smtClean="0"/>
              <a:t>. </a:t>
            </a:r>
            <a:r>
              <a:rPr lang="ru-RU" sz="1200" dirty="0"/>
              <a:t>участки, смежные с </a:t>
            </a:r>
            <a:r>
              <a:rPr lang="ru-RU" sz="1200" dirty="0" err="1" smtClean="0"/>
              <a:t>зем</a:t>
            </a:r>
            <a:r>
              <a:rPr lang="ru-RU" sz="1200" dirty="0" smtClean="0"/>
              <a:t>. </a:t>
            </a:r>
            <a:r>
              <a:rPr lang="ru-RU" sz="1200" dirty="0"/>
              <a:t>участками, на которых расположены комплексы по выращиванию и разведению свиней (с проектной мощностью 2000 мест и более), свиноматок (с проектной мощностью 750 мест и более</a:t>
            </a:r>
            <a:r>
              <a:rPr lang="ru-RU" sz="1200" dirty="0" smtClean="0"/>
              <a:t>).</a:t>
            </a:r>
          </a:p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r>
              <a:rPr lang="ru-RU" sz="1200" b="1" dirty="0" smtClean="0"/>
              <a:t>К </a:t>
            </a:r>
            <a:r>
              <a:rPr lang="ru-RU" sz="1200" b="1" dirty="0"/>
              <a:t>категории умеренного риска относятся:</a:t>
            </a:r>
          </a:p>
          <a:p>
            <a:pPr marL="0" indent="0">
              <a:buNone/>
            </a:pPr>
            <a:r>
              <a:rPr lang="ru-RU" sz="1200" dirty="0"/>
              <a:t>а) </a:t>
            </a:r>
            <a:r>
              <a:rPr lang="ru-RU" sz="1200" dirty="0" err="1" smtClean="0"/>
              <a:t>зем</a:t>
            </a:r>
            <a:r>
              <a:rPr lang="ru-RU" sz="1200" dirty="0" smtClean="0"/>
              <a:t>. </a:t>
            </a:r>
            <a:r>
              <a:rPr lang="ru-RU" sz="1200" dirty="0"/>
              <a:t>участки, смежные с </a:t>
            </a:r>
            <a:r>
              <a:rPr lang="ru-RU" sz="1200" dirty="0" err="1" smtClean="0"/>
              <a:t>зем</a:t>
            </a:r>
            <a:r>
              <a:rPr lang="ru-RU" sz="1200" dirty="0" smtClean="0"/>
              <a:t>. </a:t>
            </a:r>
            <a:r>
              <a:rPr lang="ru-RU" sz="1200" dirty="0"/>
              <a:t>участками из земель промышленности, энергетики, транспорта, связи, радиовещания, телевидения, информатики, земель для обеспечения космической деятельности, земель обороны, безопасности и земель иного специального назначения;</a:t>
            </a:r>
          </a:p>
          <a:p>
            <a:pPr marL="0" indent="0">
              <a:buNone/>
            </a:pPr>
            <a:r>
              <a:rPr lang="ru-RU" sz="1200" dirty="0"/>
              <a:t>б) </a:t>
            </a:r>
            <a:r>
              <a:rPr lang="ru-RU" sz="1200" dirty="0" err="1" smtClean="0"/>
              <a:t>зем</a:t>
            </a:r>
            <a:r>
              <a:rPr lang="ru-RU" sz="1200" dirty="0" smtClean="0"/>
              <a:t>. </a:t>
            </a:r>
            <a:r>
              <a:rPr lang="ru-RU" sz="1200" dirty="0"/>
              <a:t>участки, в границах которых расположены магистральные трубопроводы;</a:t>
            </a:r>
          </a:p>
          <a:p>
            <a:pPr marL="0" indent="0">
              <a:buNone/>
            </a:pPr>
            <a:r>
              <a:rPr lang="ru-RU" sz="1200" dirty="0"/>
              <a:t>в) </a:t>
            </a:r>
            <a:r>
              <a:rPr lang="ru-RU" sz="1200" dirty="0" err="1" smtClean="0"/>
              <a:t>зем</a:t>
            </a:r>
            <a:r>
              <a:rPr lang="ru-RU" sz="1200" dirty="0" smtClean="0"/>
              <a:t>. </a:t>
            </a:r>
            <a:r>
              <a:rPr lang="ru-RU" sz="1200" dirty="0"/>
              <a:t>участки, смежные с </a:t>
            </a:r>
            <a:r>
              <a:rPr lang="ru-RU" sz="1200" dirty="0" err="1" smtClean="0"/>
              <a:t>зем</a:t>
            </a:r>
            <a:r>
              <a:rPr lang="ru-RU" sz="1200" dirty="0" smtClean="0"/>
              <a:t>. </a:t>
            </a:r>
            <a:r>
              <a:rPr lang="ru-RU" sz="1200" dirty="0"/>
              <a:t>участками, на которых расположены комплексы по разведению </a:t>
            </a:r>
            <a:r>
              <a:rPr lang="en-US" sz="1200" dirty="0" smtClean="0"/>
              <a:t>c/</a:t>
            </a:r>
            <a:r>
              <a:rPr lang="ru-RU" sz="1200" dirty="0" smtClean="0"/>
              <a:t>х </a:t>
            </a:r>
            <a:r>
              <a:rPr lang="ru-RU" sz="1200" dirty="0"/>
              <a:t>птицы (с проектной мощностью менее 40 тыс. </a:t>
            </a:r>
            <a:r>
              <a:rPr lang="ru-RU" sz="1200" dirty="0" err="1"/>
              <a:t>птицемест</a:t>
            </a:r>
            <a:r>
              <a:rPr lang="ru-RU" sz="1200" dirty="0"/>
              <a:t>);</a:t>
            </a:r>
          </a:p>
          <a:p>
            <a:pPr marL="0" indent="0">
              <a:buNone/>
            </a:pPr>
            <a:r>
              <a:rPr lang="ru-RU" sz="1200" dirty="0"/>
              <a:t>г) </a:t>
            </a:r>
            <a:r>
              <a:rPr lang="ru-RU" sz="1200" dirty="0" err="1" smtClean="0"/>
              <a:t>зем</a:t>
            </a:r>
            <a:r>
              <a:rPr lang="ru-RU" sz="1200" dirty="0" smtClean="0"/>
              <a:t>. </a:t>
            </a:r>
            <a:r>
              <a:rPr lang="ru-RU" sz="1200" dirty="0"/>
              <a:t>участки, смежные с </a:t>
            </a:r>
            <a:r>
              <a:rPr lang="ru-RU" sz="1200" dirty="0" err="1" smtClean="0"/>
              <a:t>зем</a:t>
            </a:r>
            <a:r>
              <a:rPr lang="ru-RU" sz="1200" dirty="0" smtClean="0"/>
              <a:t>. </a:t>
            </a:r>
            <a:r>
              <a:rPr lang="ru-RU" sz="1200" dirty="0"/>
              <a:t>участками, на которых расположены комплексы по выращиванию и разведению свиней (с проектной мощностью менее 2000 мест), свиноматок (с проектной мощностью менее 750 мест</a:t>
            </a:r>
            <a:r>
              <a:rPr lang="ru-RU" sz="1200" dirty="0" smtClean="0"/>
              <a:t>).</a:t>
            </a:r>
          </a:p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r>
              <a:rPr lang="ru-RU" sz="1200" b="1" dirty="0" smtClean="0"/>
              <a:t>К </a:t>
            </a:r>
            <a:r>
              <a:rPr lang="ru-RU" sz="1200" b="1" dirty="0"/>
              <a:t>категории низкого риска относятся все иные </a:t>
            </a:r>
            <a:r>
              <a:rPr lang="ru-RU" sz="1200" b="1" dirty="0" err="1" smtClean="0"/>
              <a:t>зем</a:t>
            </a:r>
            <a:r>
              <a:rPr lang="ru-RU" sz="1200" b="1" dirty="0" smtClean="0"/>
              <a:t>. </a:t>
            </a:r>
            <a:r>
              <a:rPr lang="ru-RU" sz="1200" b="1" dirty="0"/>
              <a:t>участки</a:t>
            </a:r>
            <a:r>
              <a:rPr lang="ru-RU" sz="1200" b="1" dirty="0" smtClean="0"/>
              <a:t>.</a:t>
            </a:r>
          </a:p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r>
              <a:rPr lang="ru-RU" sz="1200" dirty="0" smtClean="0"/>
              <a:t>Категория </a:t>
            </a:r>
            <a:r>
              <a:rPr lang="ru-RU" sz="1200" dirty="0"/>
              <a:t>риска повышается при наличии вступившего в законную силу в течение последних трех лет на дату принятия решения об отнесении </a:t>
            </a:r>
            <a:r>
              <a:rPr lang="ru-RU" sz="1200" dirty="0" err="1" smtClean="0"/>
              <a:t>зем</a:t>
            </a:r>
            <a:r>
              <a:rPr lang="ru-RU" sz="1200" dirty="0" smtClean="0"/>
              <a:t>. </a:t>
            </a:r>
            <a:r>
              <a:rPr lang="ru-RU" sz="1200" dirty="0"/>
              <a:t>участка к категории риска постановления о назначении административного наказания за совершение административных правонарушений, предусмотренных:</a:t>
            </a:r>
          </a:p>
          <a:p>
            <a:pPr marL="0" indent="0">
              <a:buNone/>
            </a:pPr>
            <a:r>
              <a:rPr lang="ru-RU" sz="1200" dirty="0" smtClean="0"/>
              <a:t>а) статьей 8.6 </a:t>
            </a:r>
            <a:r>
              <a:rPr lang="ru-RU" sz="1200" dirty="0"/>
              <a:t> КоАП РФ</a:t>
            </a:r>
            <a:r>
              <a:rPr lang="ru-RU" sz="1200" dirty="0" smtClean="0"/>
              <a:t>;</a:t>
            </a:r>
          </a:p>
          <a:p>
            <a:pPr marL="0" indent="0">
              <a:buNone/>
            </a:pPr>
            <a:r>
              <a:rPr lang="ru-RU" sz="1200" dirty="0" smtClean="0"/>
              <a:t>б</a:t>
            </a:r>
            <a:r>
              <a:rPr lang="ru-RU" sz="1200" dirty="0"/>
              <a:t>) частями 25, 26 статьи 19.5 и статьей 19.6 </a:t>
            </a:r>
            <a:r>
              <a:rPr lang="ru-RU" sz="1200" dirty="0" smtClean="0"/>
              <a:t>КоАП РФ в </a:t>
            </a:r>
            <a:r>
              <a:rPr lang="ru-RU" sz="1200" dirty="0"/>
              <a:t>части предписаний (постановлений, представлений, решений), выданных должностными лицами </a:t>
            </a:r>
            <a:r>
              <a:rPr lang="ru-RU" sz="1200" dirty="0" smtClean="0"/>
              <a:t>УФС </a:t>
            </a:r>
            <a:r>
              <a:rPr lang="ru-RU" sz="1200" dirty="0" err="1" smtClean="0"/>
              <a:t>Россельхознадзора</a:t>
            </a:r>
            <a:r>
              <a:rPr lang="ru-RU" sz="1200" dirty="0" smtClean="0"/>
              <a:t> в </a:t>
            </a:r>
            <a:r>
              <a:rPr lang="ru-RU" sz="1200" dirty="0"/>
              <a:t>пределах компетенции, по вопросам соблюдения требований </a:t>
            </a:r>
            <a:r>
              <a:rPr lang="ru-RU" sz="1200" dirty="0" err="1" smtClean="0"/>
              <a:t>зем</a:t>
            </a:r>
            <a:r>
              <a:rPr lang="ru-RU" sz="1200" dirty="0" smtClean="0"/>
              <a:t>. </a:t>
            </a:r>
            <a:r>
              <a:rPr lang="ru-RU" sz="1200" dirty="0"/>
              <a:t>законодательства и устранения нарушений в области </a:t>
            </a:r>
            <a:r>
              <a:rPr lang="ru-RU" sz="1200" dirty="0" err="1" smtClean="0"/>
              <a:t>зем</a:t>
            </a:r>
            <a:r>
              <a:rPr lang="ru-RU" sz="1200" dirty="0" smtClean="0"/>
              <a:t>. </a:t>
            </a:r>
            <a:r>
              <a:rPr lang="ru-RU" sz="1200" dirty="0"/>
              <a:t>отношений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627784" y="-99392"/>
            <a:ext cx="2133600" cy="365125"/>
          </a:xfrm>
        </p:spPr>
        <p:txBody>
          <a:bodyPr/>
          <a:lstStyle/>
          <a:p>
            <a:fld id="{06AD7E7D-A192-41D3-A9ED-08BFBA6024E7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3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4C22"/>
                </a:solidFill>
              </a:rPr>
              <a:t>Основания для проведения внеплановых проверок</a:t>
            </a:r>
            <a:endParaRPr lang="ru-RU" sz="4000" dirty="0">
              <a:solidFill>
                <a:srgbClr val="004C2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наличие у надзорного органа сведений о причинении вреда или об угрозе причинения вреда охраняемым законом </a:t>
            </a:r>
            <a:r>
              <a:rPr lang="ru-RU" dirty="0" smtClean="0"/>
              <a:t>ценностям,</a:t>
            </a:r>
          </a:p>
          <a:p>
            <a:r>
              <a:rPr lang="ru-RU" dirty="0" smtClean="0"/>
              <a:t>поручение </a:t>
            </a:r>
            <a:r>
              <a:rPr lang="ru-RU" dirty="0"/>
              <a:t>Президента Российской Федерации, </a:t>
            </a:r>
            <a:endParaRPr lang="ru-RU" dirty="0" smtClean="0"/>
          </a:p>
          <a:p>
            <a:r>
              <a:rPr lang="ru-RU" dirty="0" smtClean="0"/>
              <a:t>поручение </a:t>
            </a:r>
            <a:r>
              <a:rPr lang="ru-RU" dirty="0"/>
              <a:t>Правительства Российской Федерации о проведении контрольных (надзорных) мероприятий в отношении конкретных контролируемых лиц, </a:t>
            </a:r>
            <a:endParaRPr lang="ru-RU" dirty="0" smtClean="0"/>
          </a:p>
          <a:p>
            <a:r>
              <a:rPr lang="ru-RU" dirty="0" smtClean="0"/>
              <a:t>требование </a:t>
            </a:r>
            <a:r>
              <a:rPr lang="ru-RU" dirty="0"/>
              <a:t>прокурора о проведении контрольного (надзорного) мероприятия в рамках надзора за исполнением законов, соблюдением прав и свобод человека и гражданина по поступившим в органы прокуратуры материалам и обращениям, </a:t>
            </a:r>
            <a:endParaRPr lang="ru-RU" dirty="0" smtClean="0"/>
          </a:p>
          <a:p>
            <a:r>
              <a:rPr lang="ru-RU" dirty="0" smtClean="0"/>
              <a:t>истечение </a:t>
            </a:r>
            <a:r>
              <a:rPr lang="ru-RU" dirty="0"/>
              <a:t>срока исполнения решения контрольного (надзорного) органа об устранении выявленного нарушения обязательных) органы государственного земельного надзора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39752" y="108115"/>
            <a:ext cx="2133600" cy="365125"/>
          </a:xfrm>
        </p:spPr>
        <p:txBody>
          <a:bodyPr/>
          <a:lstStyle/>
          <a:p>
            <a:fld id="{06AD7E7D-A192-41D3-A9ED-08BFBA6024E7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7768"/>
            <a:ext cx="8152934" cy="11430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4C22"/>
                </a:solidFill>
              </a:rPr>
              <a:t>К Перечню индикаторов риска нарушения обязательных требований при осуществлении федерального государственного земельного контроля относятся</a:t>
            </a:r>
            <a:r>
              <a:rPr lang="ru-RU" sz="2000" dirty="0" smtClean="0">
                <a:solidFill>
                  <a:srgbClr val="004C22"/>
                </a:solidFill>
              </a:rPr>
              <a:t>:</a:t>
            </a:r>
            <a:endParaRPr lang="ru-RU" sz="3600" dirty="0">
              <a:solidFill>
                <a:srgbClr val="004C2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458" y="1312169"/>
            <a:ext cx="8198036" cy="4925143"/>
          </a:xfrm>
        </p:spPr>
        <p:txBody>
          <a:bodyPr>
            <a:noAutofit/>
          </a:bodyPr>
          <a:lstStyle/>
          <a:p>
            <a:pPr algn="just">
              <a:buAutoNum type="arabicPeriod"/>
            </a:pPr>
            <a:r>
              <a:rPr lang="ru-RU" sz="1600" dirty="0" smtClean="0"/>
              <a:t>Наличие </a:t>
            </a:r>
            <a:r>
              <a:rPr lang="ru-RU" sz="1600" dirty="0"/>
              <a:t>на </a:t>
            </a:r>
            <a:r>
              <a:rPr lang="ru-RU" sz="1600" dirty="0" err="1" smtClean="0"/>
              <a:t>зем</a:t>
            </a:r>
            <a:r>
              <a:rPr lang="ru-RU" sz="1600" dirty="0" smtClean="0"/>
              <a:t>. </a:t>
            </a:r>
            <a:r>
              <a:rPr lang="ru-RU" sz="1600" dirty="0"/>
              <a:t>участке </a:t>
            </a:r>
            <a:r>
              <a:rPr lang="ru-RU" sz="1600" dirty="0" smtClean="0"/>
              <a:t>спец. </a:t>
            </a:r>
            <a:r>
              <a:rPr lang="ru-RU" sz="1600" dirty="0"/>
              <a:t>техники, используемой для снятия и (или) перемещения плодородного слоя почвы</a:t>
            </a:r>
            <a:r>
              <a:rPr lang="ru-RU" sz="1600" dirty="0" smtClean="0"/>
              <a:t>.</a:t>
            </a:r>
          </a:p>
          <a:p>
            <a:pPr algn="just">
              <a:buAutoNum type="arabicPeriod"/>
            </a:pPr>
            <a:endParaRPr lang="ru-RU" sz="800" dirty="0"/>
          </a:p>
          <a:p>
            <a:pPr marL="0" indent="0" algn="just">
              <a:buNone/>
            </a:pPr>
            <a:r>
              <a:rPr lang="ru-RU" sz="1600" dirty="0"/>
              <a:t>2. Признаки негативных процессов на </a:t>
            </a:r>
            <a:r>
              <a:rPr lang="ru-RU" sz="1600" dirty="0" err="1" smtClean="0"/>
              <a:t>зем</a:t>
            </a:r>
            <a:r>
              <a:rPr lang="ru-RU" sz="1600" dirty="0" smtClean="0"/>
              <a:t>. </a:t>
            </a:r>
            <a:r>
              <a:rPr lang="ru-RU" sz="1600" dirty="0"/>
              <a:t>участке, влияющих на состояние земель </a:t>
            </a:r>
            <a:r>
              <a:rPr lang="ru-RU" sz="1600" dirty="0" smtClean="0"/>
              <a:t>с/х </a:t>
            </a:r>
            <a:r>
              <a:rPr lang="ru-RU" sz="1600" dirty="0"/>
              <a:t>назначения и уровень плодородия почвы (водная и ветровая эрозия, </a:t>
            </a:r>
            <a:r>
              <a:rPr lang="ru-RU" sz="1600" dirty="0" smtClean="0"/>
              <a:t>сели</a:t>
            </a:r>
            <a:r>
              <a:rPr lang="ru-RU" sz="1600" dirty="0"/>
              <a:t> </a:t>
            </a:r>
            <a:r>
              <a:rPr lang="ru-RU" sz="1600" dirty="0" smtClean="0"/>
              <a:t>и др.).</a:t>
            </a:r>
          </a:p>
          <a:p>
            <a:pPr marL="0" indent="0" algn="just">
              <a:buNone/>
            </a:pPr>
            <a:endParaRPr lang="ru-RU" sz="800" dirty="0"/>
          </a:p>
          <a:p>
            <a:pPr marL="0" indent="0" algn="just">
              <a:buNone/>
            </a:pPr>
            <a:r>
              <a:rPr lang="ru-RU" sz="1600" dirty="0"/>
              <a:t>3. Зарастание сорной </a:t>
            </a:r>
            <a:r>
              <a:rPr lang="ru-RU" sz="1600" dirty="0" smtClean="0"/>
              <a:t>и </a:t>
            </a:r>
            <a:r>
              <a:rPr lang="ru-RU" sz="1600" dirty="0"/>
              <a:t>(или) древесно-кустарниковой растительностью, не относящейся к многолетним плодово-ягодным насаждениям, за исключением мелиоративных защитных лесных насаждений, </a:t>
            </a:r>
            <a:r>
              <a:rPr lang="ru-RU" sz="1600" dirty="0" err="1" smtClean="0"/>
              <a:t>зем</a:t>
            </a:r>
            <a:r>
              <a:rPr lang="ru-RU" sz="1600" dirty="0" smtClean="0"/>
              <a:t>. </a:t>
            </a:r>
            <a:r>
              <a:rPr lang="ru-RU" sz="1600" dirty="0"/>
              <a:t>участка, свидетельствующее о его неиспользовании для ведения с/х </a:t>
            </a:r>
            <a:r>
              <a:rPr lang="ru-RU" sz="1600" dirty="0" smtClean="0"/>
              <a:t>производства.</a:t>
            </a:r>
          </a:p>
          <a:p>
            <a:pPr marL="0" indent="0" algn="just">
              <a:buNone/>
            </a:pPr>
            <a:endParaRPr lang="ru-RU" sz="800" dirty="0"/>
          </a:p>
          <a:p>
            <a:pPr marL="0" indent="0" algn="just">
              <a:buNone/>
            </a:pPr>
            <a:r>
              <a:rPr lang="ru-RU" sz="1600" dirty="0"/>
              <a:t>4. Наличие на </a:t>
            </a:r>
            <a:r>
              <a:rPr lang="ru-RU" sz="1600" dirty="0" err="1" smtClean="0"/>
              <a:t>зем</a:t>
            </a:r>
            <a:r>
              <a:rPr lang="ru-RU" sz="1600" dirty="0" smtClean="0"/>
              <a:t>. </a:t>
            </a:r>
            <a:r>
              <a:rPr lang="ru-RU" sz="1600" dirty="0"/>
              <a:t>участке признаков, свидетельствующих о повреждении или уничтожении мелиоративной системы или отдельно расположенного гидротехнического </a:t>
            </a:r>
            <a:r>
              <a:rPr lang="ru-RU" sz="1600" dirty="0" smtClean="0"/>
              <a:t>сооружения: </a:t>
            </a:r>
          </a:p>
          <a:p>
            <a:pPr marL="0" indent="0" algn="just">
              <a:buNone/>
            </a:pPr>
            <a:r>
              <a:rPr lang="ru-RU" sz="1600" dirty="0" smtClean="0"/>
              <a:t>утечка </a:t>
            </a:r>
            <a:r>
              <a:rPr lang="ru-RU" sz="1600" dirty="0"/>
              <a:t>воды из канала или отсутствие подачи воды в канале (его части), который входит в мелиоративную систему или является отдельно расположенным гидротехническим </a:t>
            </a:r>
            <a:r>
              <a:rPr lang="ru-RU" sz="1600" dirty="0" smtClean="0"/>
              <a:t>сооружением; </a:t>
            </a:r>
          </a:p>
          <a:p>
            <a:pPr marL="0" indent="0" algn="just">
              <a:buNone/>
            </a:pPr>
            <a:r>
              <a:rPr lang="ru-RU" sz="1600" dirty="0" smtClean="0"/>
              <a:t>заболачивание </a:t>
            </a:r>
            <a:r>
              <a:rPr lang="ru-RU" sz="1600" dirty="0" err="1" smtClean="0"/>
              <a:t>зем</a:t>
            </a:r>
            <a:r>
              <a:rPr lang="ru-RU" sz="1600" dirty="0" smtClean="0"/>
              <a:t>. </a:t>
            </a:r>
            <a:r>
              <a:rPr lang="ru-RU" sz="1600" dirty="0"/>
              <a:t>участка, на котором расположены мелиоративная система или отдельно расположенное гидротехническое </a:t>
            </a:r>
            <a:r>
              <a:rPr lang="ru-RU" sz="1600" dirty="0" smtClean="0"/>
              <a:t>сооружение,</a:t>
            </a:r>
          </a:p>
          <a:p>
            <a:pPr marL="0" indent="0" algn="just">
              <a:buNone/>
            </a:pPr>
            <a:r>
              <a:rPr lang="ru-RU" sz="1600" dirty="0" smtClean="0"/>
              <a:t>а </a:t>
            </a:r>
            <a:r>
              <a:rPr lang="ru-RU" sz="1600" dirty="0"/>
              <a:t>также мелиоративных защитных лесных насаждений (спиливание, складирование или сжигание древесно-кустарниковой растительности, составляющей защитные лесополосы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771800" y="44624"/>
            <a:ext cx="2133600" cy="365125"/>
          </a:xfrm>
        </p:spPr>
        <p:txBody>
          <a:bodyPr/>
          <a:lstStyle/>
          <a:p>
            <a:fld id="{06AD7E7D-A192-41D3-A9ED-08BFBA6024E7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0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99441"/>
            <a:ext cx="8964488" cy="4397711"/>
          </a:xfrm>
        </p:spPr>
        <p:txBody>
          <a:bodyPr>
            <a:noAutofit/>
          </a:bodyPr>
          <a:lstStyle/>
          <a:p>
            <a:r>
              <a:rPr lang="ru-RU" sz="6600" i="1" dirty="0">
                <a:solidFill>
                  <a:srgbClr val="004C22"/>
                </a:solidFill>
                <a:latin typeface="Franklin Gothic Medium" panose="020B0603020102020204" pitchFamily="34" charset="0"/>
                <a:cs typeface="Tahoma" panose="020B0604030504040204" pitchFamily="34" charset="0"/>
              </a:rPr>
              <a:t>Благодарю за внимание 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699792" y="34316"/>
            <a:ext cx="2133600" cy="365125"/>
          </a:xfrm>
        </p:spPr>
        <p:txBody>
          <a:bodyPr/>
          <a:lstStyle/>
          <a:p>
            <a:fld id="{06AD7E7D-A192-41D3-A9ED-08BFBA6024E7}" type="slidenum">
              <a:rPr lang="ru-RU" smtClean="0">
                <a:solidFill>
                  <a:schemeClr val="tx1"/>
                </a:solidFill>
              </a:rPr>
              <a:pPr/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628800"/>
            <a:ext cx="4427984" cy="48245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4C22"/>
                </a:solidFill>
                <a:latin typeface="Franklin Gothic Medium" panose="020B0603020102020204" pitchFamily="34" charset="0"/>
              </a:rPr>
              <a:t>Проведено контрольно-надзорных мероприятий– 388, в том числе: </a:t>
            </a:r>
          </a:p>
          <a:p>
            <a:r>
              <a:rPr lang="ru-RU" sz="2400" dirty="0" smtClean="0">
                <a:solidFill>
                  <a:srgbClr val="004C22"/>
                </a:solidFill>
                <a:latin typeface="Franklin Gothic Medium" panose="020B0603020102020204" pitchFamily="34" charset="0"/>
              </a:rPr>
              <a:t>Плановые - 8</a:t>
            </a:r>
          </a:p>
          <a:p>
            <a:r>
              <a:rPr lang="ru-RU" sz="2400" dirty="0" smtClean="0">
                <a:solidFill>
                  <a:srgbClr val="004C22"/>
                </a:solidFill>
                <a:latin typeface="Franklin Gothic Medium" panose="020B0603020102020204" pitchFamily="34" charset="0"/>
              </a:rPr>
              <a:t>Внеплановых проверок – 202</a:t>
            </a:r>
          </a:p>
          <a:p>
            <a:r>
              <a:rPr lang="ru-RU" sz="2400" dirty="0">
                <a:solidFill>
                  <a:srgbClr val="004C22"/>
                </a:solidFill>
                <a:latin typeface="Franklin Gothic Medium" panose="020B0603020102020204" pitchFamily="34" charset="0"/>
              </a:rPr>
              <a:t>178 мероприятий без взаимодействия</a:t>
            </a:r>
            <a:endParaRPr lang="ru-RU" sz="4900" dirty="0" smtClean="0">
              <a:solidFill>
                <a:srgbClr val="007635"/>
              </a:solidFill>
              <a:latin typeface="Franklin Gothic Medium" panose="020B0603020102020204" pitchFamily="34" charset="0"/>
            </a:endParaRPr>
          </a:p>
          <a:p>
            <a:endParaRPr lang="ru-RU" sz="5100" dirty="0" smtClean="0">
              <a:solidFill>
                <a:srgbClr val="007635"/>
              </a:solidFill>
              <a:latin typeface="Franklin Gothic Medium" panose="020B0603020102020204" pitchFamily="34" charset="0"/>
            </a:endParaRPr>
          </a:p>
          <a:p>
            <a:endParaRPr lang="ru-RU" sz="2800" dirty="0" smtClean="0">
              <a:solidFill>
                <a:srgbClr val="007635"/>
              </a:solidFill>
              <a:latin typeface="Franklin Gothic Medium" panose="020B0603020102020204" pitchFamily="34" charset="0"/>
            </a:endParaRPr>
          </a:p>
          <a:p>
            <a:endParaRPr lang="ru-RU" sz="2800" dirty="0" smtClean="0">
              <a:solidFill>
                <a:srgbClr val="007635"/>
              </a:solidFill>
              <a:latin typeface="Franklin Gothic Medium" panose="020B0603020102020204" pitchFamily="34" charset="0"/>
            </a:endParaRPr>
          </a:p>
          <a:p>
            <a:endParaRPr lang="ru-RU" sz="2800" dirty="0" smtClean="0">
              <a:solidFill>
                <a:srgbClr val="007635"/>
              </a:solidFill>
              <a:latin typeface="Franklin Gothic Medium" panose="020B0603020102020204" pitchFamily="34" charset="0"/>
            </a:endParaRPr>
          </a:p>
          <a:p>
            <a:endParaRPr lang="ru-RU" dirty="0" smtClean="0">
              <a:latin typeface="Franklin Gothic Medium" panose="020B0603020102020204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337011" y="260648"/>
            <a:ext cx="8715421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sz="2400" b="1" i="1" dirty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Основные показатели контрольной деятельности </a:t>
            </a:r>
            <a:r>
              <a:rPr lang="ru-RU" sz="2400" b="1" i="1" dirty="0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отдела государственного </a:t>
            </a:r>
            <a:r>
              <a:rPr lang="ru-RU" sz="2400" b="1" i="1" dirty="0" err="1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зем</a:t>
            </a:r>
            <a:r>
              <a:rPr lang="ru-RU" sz="2400" b="1" i="1" dirty="0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. надзора </a:t>
            </a:r>
            <a:r>
              <a:rPr lang="ru-RU" sz="2400" b="1" i="1" dirty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за 9 месяцев 2021 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2561121" y="78085"/>
            <a:ext cx="2133600" cy="365125"/>
          </a:xfrm>
        </p:spPr>
        <p:txBody>
          <a:bodyPr/>
          <a:lstStyle/>
          <a:p>
            <a:fld id="{06AD7E7D-A192-41D3-A9ED-08BFBA6024E7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25611"/>
            <a:ext cx="375988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555776" y="188640"/>
            <a:ext cx="2133600" cy="365125"/>
          </a:xfrm>
        </p:spPr>
        <p:txBody>
          <a:bodyPr/>
          <a:lstStyle/>
          <a:p>
            <a:fld id="{06AD7E7D-A192-41D3-A9ED-08BFBA6024E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139952" y="1484784"/>
            <a:ext cx="4752528" cy="422611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dirty="0" smtClean="0">
                <a:solidFill>
                  <a:srgbClr val="004C22"/>
                </a:solidFill>
                <a:latin typeface="Franklin Gothic Medium" panose="020B0603020102020204" pitchFamily="34" charset="0"/>
              </a:rPr>
              <a:t>Составлено протоколов об административных правонарушениях – 210</a:t>
            </a:r>
          </a:p>
          <a:p>
            <a:endParaRPr lang="ru-RU" sz="1600" dirty="0" smtClean="0">
              <a:solidFill>
                <a:srgbClr val="004C22"/>
              </a:solidFill>
              <a:latin typeface="Franklin Gothic Medium" panose="020B0603020102020204" pitchFamily="34" charset="0"/>
            </a:endParaRPr>
          </a:p>
          <a:p>
            <a:r>
              <a:rPr lang="ru-RU" sz="1600" dirty="0" smtClean="0">
                <a:solidFill>
                  <a:srgbClr val="004C22"/>
                </a:solidFill>
                <a:latin typeface="Franklin Gothic Medium" panose="020B0603020102020204" pitchFamily="34" charset="0"/>
              </a:rPr>
              <a:t>Вынесено постановлений </a:t>
            </a:r>
            <a:r>
              <a:rPr lang="ru-RU" sz="1600" dirty="0">
                <a:solidFill>
                  <a:srgbClr val="004C22"/>
                </a:solidFill>
                <a:latin typeface="Franklin Gothic Medium" panose="020B0603020102020204" pitchFamily="34" charset="0"/>
              </a:rPr>
              <a:t>о привлечении к административной </a:t>
            </a:r>
            <a:r>
              <a:rPr lang="ru-RU" sz="1600" dirty="0" smtClean="0">
                <a:solidFill>
                  <a:srgbClr val="004C22"/>
                </a:solidFill>
                <a:latin typeface="Franklin Gothic Medium" panose="020B0603020102020204" pitchFamily="34" charset="0"/>
              </a:rPr>
              <a:t>ответственности - 194</a:t>
            </a:r>
          </a:p>
          <a:p>
            <a:endParaRPr lang="ru-RU" sz="1600" dirty="0" smtClean="0">
              <a:solidFill>
                <a:srgbClr val="004C22"/>
              </a:solidFill>
              <a:latin typeface="Franklin Gothic Medium" panose="020B0603020102020204" pitchFamily="34" charset="0"/>
            </a:endParaRPr>
          </a:p>
          <a:p>
            <a:r>
              <a:rPr lang="ru-RU" sz="1600" dirty="0" smtClean="0">
                <a:solidFill>
                  <a:srgbClr val="004C22"/>
                </a:solidFill>
                <a:latin typeface="Franklin Gothic Medium" panose="020B0603020102020204" pitchFamily="34" charset="0"/>
              </a:rPr>
              <a:t>Выдано предписаний об устранении нарушений законодательства РФ – 147</a:t>
            </a:r>
          </a:p>
          <a:p>
            <a:endParaRPr lang="ru-RU" sz="1600" dirty="0" smtClean="0">
              <a:solidFill>
                <a:srgbClr val="004C22"/>
              </a:solidFill>
              <a:latin typeface="Franklin Gothic Medium" panose="020B0603020102020204" pitchFamily="34" charset="0"/>
            </a:endParaRPr>
          </a:p>
          <a:p>
            <a:r>
              <a:rPr lang="ru-RU" sz="1600" dirty="0" smtClean="0">
                <a:solidFill>
                  <a:srgbClr val="004C22"/>
                </a:solidFill>
                <a:latin typeface="Franklin Gothic Medium" panose="020B0603020102020204" pitchFamily="34" charset="0"/>
              </a:rPr>
              <a:t>Выдано предостережений </a:t>
            </a:r>
            <a:r>
              <a:rPr lang="ru-RU" sz="1600" dirty="0">
                <a:solidFill>
                  <a:srgbClr val="004C22"/>
                </a:solidFill>
                <a:latin typeface="Franklin Gothic Medium" panose="020B0603020102020204" pitchFamily="34" charset="0"/>
              </a:rPr>
              <a:t>о недопустимости нарушений требований </a:t>
            </a:r>
            <a:r>
              <a:rPr lang="ru-RU" sz="1600" dirty="0" err="1" smtClean="0">
                <a:solidFill>
                  <a:srgbClr val="004C22"/>
                </a:solidFill>
                <a:latin typeface="Franklin Gothic Medium" panose="020B0603020102020204" pitchFamily="34" charset="0"/>
              </a:rPr>
              <a:t>зем</a:t>
            </a:r>
            <a:r>
              <a:rPr lang="ru-RU" sz="1600" dirty="0" smtClean="0">
                <a:solidFill>
                  <a:srgbClr val="004C22"/>
                </a:solidFill>
                <a:latin typeface="Franklin Gothic Medium" panose="020B0603020102020204" pitchFamily="34" charset="0"/>
              </a:rPr>
              <a:t>. </a:t>
            </a:r>
            <a:r>
              <a:rPr lang="ru-RU" sz="1600" dirty="0">
                <a:solidFill>
                  <a:srgbClr val="004C22"/>
                </a:solidFill>
                <a:latin typeface="Franklin Gothic Medium" panose="020B0603020102020204" pitchFamily="34" charset="0"/>
              </a:rPr>
              <a:t>законодательства </a:t>
            </a:r>
            <a:r>
              <a:rPr lang="ru-RU" sz="1600" dirty="0" smtClean="0">
                <a:solidFill>
                  <a:srgbClr val="004C22"/>
                </a:solidFill>
                <a:latin typeface="Franklin Gothic Medium" panose="020B0603020102020204" pitchFamily="34" charset="0"/>
              </a:rPr>
              <a:t>РФ - 39</a:t>
            </a:r>
          </a:p>
          <a:p>
            <a:endParaRPr lang="ru-RU" sz="1600" dirty="0" smtClean="0">
              <a:solidFill>
                <a:srgbClr val="004C22"/>
              </a:solidFill>
              <a:latin typeface="Franklin Gothic Medium" panose="020B0603020102020204" pitchFamily="34" charset="0"/>
            </a:endParaRPr>
          </a:p>
          <a:p>
            <a:r>
              <a:rPr lang="ru-RU" sz="1600" dirty="0" smtClean="0">
                <a:solidFill>
                  <a:srgbClr val="004C22"/>
                </a:solidFill>
                <a:latin typeface="Franklin Gothic Medium" panose="020B0603020102020204" pitchFamily="34" charset="0"/>
              </a:rPr>
              <a:t>Проконтролированная площадь </a:t>
            </a:r>
            <a:r>
              <a:rPr lang="ru-RU" sz="1600" dirty="0">
                <a:solidFill>
                  <a:srgbClr val="004C22"/>
                </a:solidFill>
                <a:latin typeface="Franklin Gothic Medium" panose="020B0603020102020204" pitchFamily="34" charset="0"/>
              </a:rPr>
              <a:t>- 39,075 тыс. га </a:t>
            </a:r>
            <a:endParaRPr lang="ru-RU" sz="1600" dirty="0" smtClean="0">
              <a:solidFill>
                <a:srgbClr val="004C22"/>
              </a:solidFill>
              <a:latin typeface="Franklin Gothic Medium" panose="020B0603020102020204" pitchFamily="34" charset="0"/>
            </a:endParaRPr>
          </a:p>
          <a:p>
            <a:endParaRPr lang="ru-RU" sz="1600" dirty="0" smtClean="0">
              <a:solidFill>
                <a:srgbClr val="004C22"/>
              </a:solidFill>
              <a:latin typeface="Franklin Gothic Medium" panose="020B0603020102020204" pitchFamily="34" charset="0"/>
            </a:endParaRPr>
          </a:p>
          <a:p>
            <a:r>
              <a:rPr lang="ru-RU" sz="1600" dirty="0" smtClean="0">
                <a:solidFill>
                  <a:srgbClr val="004C22"/>
                </a:solidFill>
                <a:latin typeface="Franklin Gothic Medium" panose="020B0603020102020204" pitchFamily="34" charset="0"/>
              </a:rPr>
              <a:t>Вовлечено </a:t>
            </a:r>
            <a:r>
              <a:rPr lang="ru-RU" sz="1600" dirty="0">
                <a:solidFill>
                  <a:srgbClr val="004C22"/>
                </a:solidFill>
                <a:latin typeface="Franklin Gothic Medium" panose="020B0603020102020204" pitchFamily="34" charset="0"/>
              </a:rPr>
              <a:t>в </a:t>
            </a:r>
            <a:r>
              <a:rPr lang="en-US" sz="1600" dirty="0" smtClean="0">
                <a:solidFill>
                  <a:srgbClr val="004C22"/>
                </a:solidFill>
                <a:latin typeface="Franklin Gothic Medium" panose="020B0603020102020204" pitchFamily="34" charset="0"/>
              </a:rPr>
              <a:t>c/</a:t>
            </a:r>
            <a:r>
              <a:rPr lang="ru-RU" sz="1600" dirty="0" smtClean="0">
                <a:solidFill>
                  <a:srgbClr val="004C22"/>
                </a:solidFill>
                <a:latin typeface="Franklin Gothic Medium" panose="020B0603020102020204" pitchFamily="34" charset="0"/>
              </a:rPr>
              <a:t>х </a:t>
            </a:r>
            <a:r>
              <a:rPr lang="ru-RU" sz="1600" dirty="0">
                <a:solidFill>
                  <a:srgbClr val="004C22"/>
                </a:solidFill>
                <a:latin typeface="Franklin Gothic Medium" panose="020B0603020102020204" pitchFamily="34" charset="0"/>
              </a:rPr>
              <a:t>оборот – </a:t>
            </a:r>
            <a:r>
              <a:rPr lang="ru-RU" sz="1600" dirty="0" smtClean="0">
                <a:solidFill>
                  <a:srgbClr val="004C22"/>
                </a:solidFill>
                <a:latin typeface="Franklin Gothic Medium" panose="020B0603020102020204" pitchFamily="34" charset="0"/>
              </a:rPr>
              <a:t>более 4,268 тыс. га</a:t>
            </a:r>
            <a:endParaRPr lang="ru-RU" sz="1400" dirty="0" smtClean="0">
              <a:solidFill>
                <a:srgbClr val="004C22"/>
              </a:solidFill>
              <a:latin typeface="Franklin Gothic Medium" panose="020B0603020102020204" pitchFamily="34" charset="0"/>
            </a:endParaRPr>
          </a:p>
          <a:p>
            <a:endParaRPr lang="ru-RU" sz="800" dirty="0">
              <a:solidFill>
                <a:srgbClr val="007635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337011" y="260648"/>
            <a:ext cx="8715421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sz="2800" b="1" i="1" dirty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Основные показатели контрольной деятельности отдела </a:t>
            </a:r>
            <a:r>
              <a:rPr lang="ru-RU" sz="2800" b="1" i="1" dirty="0" err="1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зем</a:t>
            </a:r>
            <a:r>
              <a:rPr lang="ru-RU" sz="2800" b="1" i="1" dirty="0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. надзора </a:t>
            </a:r>
            <a:r>
              <a:rPr lang="ru-RU" sz="2800" b="1" i="1" dirty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за 9 месяцев 2021 года</a:t>
            </a:r>
          </a:p>
        </p:txBody>
      </p:sp>
      <p:pic>
        <p:nvPicPr>
          <p:cNvPr id="7" name="Рисунок 6" descr="H:\DCIM\101MSDCF\DSC02310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67544" y="1772816"/>
            <a:ext cx="350718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39752" y="0"/>
            <a:ext cx="2133600" cy="365125"/>
          </a:xfrm>
        </p:spPr>
        <p:txBody>
          <a:bodyPr/>
          <a:lstStyle/>
          <a:p>
            <a:fld id="{06AD7E7D-A192-41D3-A9ED-08BFBA6024E7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1560" y="296123"/>
            <a:ext cx="7920880" cy="2563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 typeface="Arial" pitchFamily="34" charset="0"/>
              <a:buNone/>
            </a:pPr>
            <a:r>
              <a:rPr lang="ru-RU" sz="2000" dirty="0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     По результатам  3 контрольно-надзорных мероприятий, проведенных в отношении органов местного самоуправления и муниципальных образований на территории Пензенской области: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выявлено 3 нарушения </a:t>
            </a:r>
            <a:r>
              <a:rPr lang="ru-RU" sz="2000" dirty="0" err="1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зем</a:t>
            </a:r>
            <a:r>
              <a:rPr lang="ru-RU" sz="2000" dirty="0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. законодательства;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к административной ответственности </a:t>
            </a:r>
            <a:r>
              <a:rPr lang="ru-RU" sz="2000" dirty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привлечено                           </a:t>
            </a:r>
            <a:r>
              <a:rPr lang="ru-RU" sz="2000" dirty="0" err="1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привлечено</a:t>
            </a:r>
            <a:r>
              <a:rPr lang="ru-RU" sz="2000" dirty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 1 должностное и 2 юридических лица.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66" y="2708920"/>
            <a:ext cx="2860034" cy="3849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08920"/>
            <a:ext cx="2900945" cy="38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rgbClr val="004C22"/>
                </a:solidFill>
                <a:latin typeface="Franklin Gothic Medium" panose="020B0603020102020204" pitchFamily="34" charset="0"/>
                <a:cs typeface="Tahoma" panose="020B0604030504040204" pitchFamily="34" charset="0"/>
              </a:rPr>
              <a:t>Рассмотрение</a:t>
            </a:r>
            <a:r>
              <a:rPr lang="ru-RU" dirty="0" smtClean="0"/>
              <a:t> </a:t>
            </a:r>
            <a:r>
              <a:rPr lang="ru-RU" sz="2800" b="1" i="1" dirty="0">
                <a:solidFill>
                  <a:srgbClr val="004C22"/>
                </a:solidFill>
                <a:latin typeface="Franklin Gothic Medium" panose="020B0603020102020204" pitchFamily="34" charset="0"/>
                <a:cs typeface="Tahoma" panose="020B0604030504040204" pitchFamily="34" charset="0"/>
              </a:rPr>
              <a:t>обращений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Поступило  обращений об обнаруженных признаках нарушений </a:t>
            </a:r>
            <a:r>
              <a:rPr lang="ru-RU" sz="2400" dirty="0" err="1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зем</a:t>
            </a:r>
            <a:r>
              <a:rPr lang="ru-RU" sz="2400" dirty="0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. </a:t>
            </a:r>
            <a:r>
              <a:rPr lang="ru-RU" sz="2400" dirty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законодательства - </a:t>
            </a:r>
            <a:r>
              <a:rPr lang="ru-RU" sz="2400" dirty="0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39</a:t>
            </a:r>
            <a:endParaRPr lang="ru-RU" sz="2400" dirty="0">
              <a:solidFill>
                <a:srgbClr val="004C22"/>
              </a:solidFill>
              <a:latin typeface="Franklin Gothic Medium" panose="020B0603020102020204" pitchFamily="34" charset="0"/>
              <a:ea typeface="+mj-ea"/>
              <a:cs typeface="Tahoma" panose="020B0604030504040204" pitchFamily="34" charset="0"/>
            </a:endParaRPr>
          </a:p>
          <a:p>
            <a:r>
              <a:rPr lang="ru-RU" sz="2400" dirty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Рассмотрено обращений - </a:t>
            </a:r>
            <a:r>
              <a:rPr lang="ru-RU" sz="2400" dirty="0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38</a:t>
            </a:r>
            <a:endParaRPr lang="ru-RU" sz="2400" dirty="0">
              <a:solidFill>
                <a:srgbClr val="004C22"/>
              </a:solidFill>
              <a:latin typeface="Franklin Gothic Medium" panose="020B0603020102020204" pitchFamily="34" charset="0"/>
              <a:ea typeface="+mj-ea"/>
              <a:cs typeface="Tahoma" panose="020B0604030504040204" pitchFamily="34" charset="0"/>
            </a:endParaRPr>
          </a:p>
          <a:p>
            <a:r>
              <a:rPr lang="ru-RU" sz="2400" dirty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Организовано и проведено контрольно-надзорных мероприятий - </a:t>
            </a:r>
            <a:r>
              <a:rPr lang="ru-RU" sz="2400" dirty="0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18</a:t>
            </a:r>
            <a:endParaRPr lang="ru-RU" sz="2400" dirty="0">
              <a:solidFill>
                <a:srgbClr val="004C22"/>
              </a:solidFill>
              <a:latin typeface="Franklin Gothic Medium" panose="020B0603020102020204" pitchFamily="34" charset="0"/>
              <a:ea typeface="+mj-ea"/>
              <a:cs typeface="Tahoma" panose="020B0604030504040204" pitchFamily="34" charset="0"/>
            </a:endParaRPr>
          </a:p>
          <a:p>
            <a:r>
              <a:rPr lang="ru-RU" sz="2400" dirty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 По </a:t>
            </a:r>
            <a:r>
              <a:rPr lang="ru-RU" sz="2400" dirty="0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24 сообщениям </a:t>
            </a:r>
            <a:r>
              <a:rPr lang="ru-RU" sz="2400" dirty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сведения о нарушениях </a:t>
            </a:r>
            <a:r>
              <a:rPr lang="ru-RU" sz="2400" dirty="0" err="1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зем</a:t>
            </a:r>
            <a:r>
              <a:rPr lang="ru-RU" sz="2400" dirty="0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. </a:t>
            </a:r>
            <a:r>
              <a:rPr lang="ru-RU" sz="2400" dirty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законодательства подтвердились</a:t>
            </a:r>
          </a:p>
          <a:p>
            <a:r>
              <a:rPr lang="ru-RU" sz="2400" dirty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 9</a:t>
            </a:r>
            <a:r>
              <a:rPr lang="ru-RU" sz="2400" dirty="0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 обращений направлено по подведомственности. </a:t>
            </a:r>
            <a:endParaRPr lang="ru-RU" sz="2400" dirty="0">
              <a:solidFill>
                <a:srgbClr val="004C22"/>
              </a:solidFill>
              <a:latin typeface="Franklin Gothic Medium" panose="020B0603020102020204" pitchFamily="34" charset="0"/>
              <a:ea typeface="+mj-ea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E7D-A192-41D3-A9ED-08BFBA6024E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72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627784" y="116632"/>
            <a:ext cx="2133600" cy="365125"/>
          </a:xfrm>
        </p:spPr>
        <p:txBody>
          <a:bodyPr/>
          <a:lstStyle/>
          <a:p>
            <a:fld id="{06AD7E7D-A192-41D3-A9ED-08BFBA6024E7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496944" cy="4478646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004C22"/>
                </a:solidFill>
              </a:rPr>
              <a:t>Направлено </a:t>
            </a:r>
            <a:r>
              <a:rPr lang="ru-RU" sz="2800" b="1" dirty="0">
                <a:solidFill>
                  <a:srgbClr val="004C22"/>
                </a:solidFill>
              </a:rPr>
              <a:t>в суды общей юрисдикции </a:t>
            </a:r>
            <a:r>
              <a:rPr lang="ru-RU" sz="2800" b="1" dirty="0" smtClean="0">
                <a:solidFill>
                  <a:srgbClr val="004C22"/>
                </a:solidFill>
              </a:rPr>
              <a:t>– 114 адм. дела;</a:t>
            </a:r>
            <a:r>
              <a:rPr lang="ru-RU" sz="2800" b="1" dirty="0">
                <a:solidFill>
                  <a:srgbClr val="004C22"/>
                </a:solidFill>
              </a:rPr>
              <a:t/>
            </a:r>
            <a:br>
              <a:rPr lang="ru-RU" sz="2800" b="1" dirty="0">
                <a:solidFill>
                  <a:srgbClr val="004C22"/>
                </a:solidFill>
              </a:rPr>
            </a:br>
            <a:r>
              <a:rPr lang="ru-RU" sz="2800" b="1" dirty="0">
                <a:solidFill>
                  <a:srgbClr val="004C22"/>
                </a:solidFill>
              </a:rPr>
              <a:t/>
            </a:r>
            <a:br>
              <a:rPr lang="ru-RU" sz="2800" b="1" dirty="0">
                <a:solidFill>
                  <a:srgbClr val="004C22"/>
                </a:solidFill>
              </a:rPr>
            </a:br>
            <a:r>
              <a:rPr lang="ru-RU" sz="2800" b="1" dirty="0">
                <a:solidFill>
                  <a:srgbClr val="004C22"/>
                </a:solidFill>
              </a:rPr>
              <a:t>* Вынесено решений в судах первой инстанции – </a:t>
            </a:r>
            <a:r>
              <a:rPr lang="ru-RU" sz="2800" b="1" dirty="0" smtClean="0">
                <a:solidFill>
                  <a:srgbClr val="004C22"/>
                </a:solidFill>
              </a:rPr>
              <a:t>93 в </a:t>
            </a:r>
            <a:r>
              <a:rPr lang="ru-RU" sz="2800" b="1" dirty="0">
                <a:solidFill>
                  <a:srgbClr val="004C22"/>
                </a:solidFill>
              </a:rPr>
              <a:t>пользу Управления;</a:t>
            </a:r>
            <a:br>
              <a:rPr lang="ru-RU" sz="2800" b="1" dirty="0">
                <a:solidFill>
                  <a:srgbClr val="004C22"/>
                </a:solidFill>
              </a:rPr>
            </a:br>
            <a:r>
              <a:rPr lang="ru-RU" sz="2800" b="1" dirty="0">
                <a:solidFill>
                  <a:srgbClr val="004C22"/>
                </a:solidFill>
              </a:rPr>
              <a:t/>
            </a:r>
            <a:br>
              <a:rPr lang="ru-RU" sz="2800" b="1" dirty="0">
                <a:solidFill>
                  <a:srgbClr val="004C22"/>
                </a:solidFill>
              </a:rPr>
            </a:br>
            <a:r>
              <a:rPr lang="ru-RU" sz="2800" b="1" dirty="0">
                <a:solidFill>
                  <a:srgbClr val="004C22"/>
                </a:solidFill>
              </a:rPr>
              <a:t>*Обжаловано в судах общей юрисдикции – </a:t>
            </a:r>
            <a:r>
              <a:rPr lang="ru-RU" sz="2800" b="1" dirty="0" smtClean="0">
                <a:solidFill>
                  <a:srgbClr val="004C22"/>
                </a:solidFill>
              </a:rPr>
              <a:t>11 постановлений</a:t>
            </a:r>
            <a:r>
              <a:rPr lang="ru-RU" sz="2800" b="1" dirty="0">
                <a:solidFill>
                  <a:srgbClr val="004C22"/>
                </a:solidFill>
              </a:rPr>
              <a:t>, из них:</a:t>
            </a:r>
            <a:br>
              <a:rPr lang="ru-RU" sz="2800" b="1" dirty="0">
                <a:solidFill>
                  <a:srgbClr val="004C22"/>
                </a:solidFill>
              </a:rPr>
            </a:br>
            <a:r>
              <a:rPr lang="ru-RU" sz="2800" b="1" dirty="0">
                <a:solidFill>
                  <a:srgbClr val="004C22"/>
                </a:solidFill>
              </a:rPr>
              <a:t>*отменены – 2;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4C22"/>
                </a:solidFill>
              </a:rPr>
              <a:t>    *оставлены в силе – 6;</a:t>
            </a:r>
            <a:br>
              <a:rPr lang="ru-RU" sz="2800" b="1" dirty="0">
                <a:solidFill>
                  <a:srgbClr val="004C22"/>
                </a:solidFill>
              </a:rPr>
            </a:br>
            <a:r>
              <a:rPr lang="ru-RU" sz="2800" b="1" dirty="0">
                <a:solidFill>
                  <a:srgbClr val="004C22"/>
                </a:solidFill>
              </a:rPr>
              <a:t>   </a:t>
            </a:r>
            <a:r>
              <a:rPr lang="ru-RU" sz="2800" b="1" dirty="0" smtClean="0">
                <a:solidFill>
                  <a:srgbClr val="004C22"/>
                </a:solidFill>
              </a:rPr>
              <a:t> *</a:t>
            </a:r>
            <a:r>
              <a:rPr lang="ru-RU" sz="2800" b="1" dirty="0">
                <a:solidFill>
                  <a:srgbClr val="004C22"/>
                </a:solidFill>
              </a:rPr>
              <a:t>решения не приняты – 3</a:t>
            </a:r>
            <a:r>
              <a:rPr lang="ru-RU" sz="2800" b="1" dirty="0" smtClean="0">
                <a:solidFill>
                  <a:srgbClr val="004C22"/>
                </a:solidFill>
              </a:rPr>
              <a:t>.</a:t>
            </a:r>
          </a:p>
          <a:p>
            <a:pPr>
              <a:buNone/>
            </a:pPr>
            <a:endParaRPr lang="ru-RU" sz="4900" dirty="0" smtClean="0">
              <a:solidFill>
                <a:srgbClr val="007635"/>
              </a:solidFill>
              <a:latin typeface="Franklin Gothic Medium" panose="020B0603020102020204" pitchFamily="34" charset="0"/>
            </a:endParaRPr>
          </a:p>
          <a:p>
            <a:endParaRPr lang="ru-RU" sz="5100" dirty="0" smtClean="0">
              <a:solidFill>
                <a:srgbClr val="007635"/>
              </a:solidFill>
              <a:latin typeface="Franklin Gothic Medium" panose="020B0603020102020204" pitchFamily="34" charset="0"/>
            </a:endParaRPr>
          </a:p>
          <a:p>
            <a:endParaRPr lang="ru-RU" sz="2800" dirty="0" smtClean="0">
              <a:solidFill>
                <a:srgbClr val="007635"/>
              </a:solidFill>
              <a:latin typeface="Franklin Gothic Medium" panose="020B0603020102020204" pitchFamily="34" charset="0"/>
            </a:endParaRPr>
          </a:p>
          <a:p>
            <a:endParaRPr lang="ru-RU" sz="2800" dirty="0" smtClean="0">
              <a:solidFill>
                <a:srgbClr val="007635"/>
              </a:solidFill>
              <a:latin typeface="Franklin Gothic Medium" panose="020B0603020102020204" pitchFamily="34" charset="0"/>
            </a:endParaRPr>
          </a:p>
          <a:p>
            <a:endParaRPr lang="ru-RU" sz="2800" dirty="0" smtClean="0">
              <a:solidFill>
                <a:srgbClr val="007635"/>
              </a:solidFill>
              <a:latin typeface="Franklin Gothic Medium" panose="020B0603020102020204" pitchFamily="34" charset="0"/>
            </a:endParaRPr>
          </a:p>
          <a:p>
            <a:endParaRPr lang="ru-RU" dirty="0" smtClean="0">
              <a:latin typeface="Franklin Gothic Medium" panose="020B0603020102020204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0" y="260648"/>
            <a:ext cx="914399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sz="2700" b="1" i="1" dirty="0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Судебная практика отдела государственного </a:t>
            </a:r>
            <a:r>
              <a:rPr lang="ru-RU" sz="2700" b="1" i="1" dirty="0" err="1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зем</a:t>
            </a:r>
            <a:r>
              <a:rPr lang="ru-RU" sz="2700" b="1" i="1" dirty="0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. надзора за 9 месяцев 2021 </a:t>
            </a:r>
            <a:r>
              <a:rPr lang="ru-RU" sz="2700" b="1" i="1" dirty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236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699792" y="0"/>
            <a:ext cx="2133600" cy="365125"/>
          </a:xfrm>
        </p:spPr>
        <p:txBody>
          <a:bodyPr/>
          <a:lstStyle/>
          <a:p>
            <a:fld id="{06AD7E7D-A192-41D3-A9ED-08BFBA6024E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423156" y="20784"/>
            <a:ext cx="882047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sz="2400" b="1" i="1" dirty="0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Самовольное снятие плодородного слоя</a:t>
            </a:r>
          </a:p>
          <a:p>
            <a:pPr algn="ctr">
              <a:spcBef>
                <a:spcPct val="0"/>
              </a:spcBef>
            </a:pPr>
            <a:endParaRPr lang="ru-RU" sz="2300" dirty="0" smtClean="0">
              <a:solidFill>
                <a:srgbClr val="004C22"/>
              </a:solidFill>
              <a:latin typeface="Franklin Gothic Medium" panose="020B0603020102020204" pitchFamily="34" charset="0"/>
              <a:ea typeface="+mj-ea"/>
              <a:cs typeface="Tahoma" panose="020B0604030504040204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707241" y="5445224"/>
            <a:ext cx="7920880" cy="79208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ru-RU" sz="3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 За </a:t>
            </a:r>
            <a:r>
              <a:rPr lang="ru-RU" sz="3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9 месяцев 2021 </a:t>
            </a:r>
            <a:r>
              <a:rPr lang="ru-RU" sz="3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года выявлено 8</a:t>
            </a:r>
            <a:r>
              <a:rPr lang="ru-RU" sz="3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 фактов </a:t>
            </a:r>
            <a:r>
              <a:rPr lang="ru-RU" sz="3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самовольного снятия и перемещения плодородного слоя почвы, </a:t>
            </a:r>
            <a:r>
              <a:rPr lang="ru-RU" sz="3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1 несанкционированный карьер </a:t>
            </a:r>
            <a:r>
              <a:rPr lang="ru-RU" sz="3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на площади </a:t>
            </a:r>
            <a:r>
              <a:rPr lang="ru-RU" sz="3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0,66 га</a:t>
            </a:r>
            <a:endParaRPr lang="ru-RU" sz="31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ea typeface="+mj-ea"/>
              <a:cs typeface="Tahoma" panose="020B0604030504040204" pitchFamily="34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393" y="836712"/>
            <a:ext cx="6039997" cy="4504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144166"/>
            <a:ext cx="2133600" cy="365125"/>
          </a:xfrm>
        </p:spPr>
        <p:txBody>
          <a:bodyPr/>
          <a:lstStyle/>
          <a:p>
            <a:fld id="{06AD7E7D-A192-41D3-A9ED-08BFBA6024E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323528" y="44624"/>
            <a:ext cx="8820472" cy="779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sz="2400" b="1" i="1" dirty="0" smtClean="0">
                <a:solidFill>
                  <a:srgbClr val="004C22"/>
                </a:solidFill>
                <a:latin typeface="Franklin Gothic Medium" panose="020B0603020102020204" pitchFamily="34" charset="0"/>
                <a:ea typeface="+mj-ea"/>
                <a:cs typeface="Tahoma" panose="020B0604030504040204" pitchFamily="34" charset="0"/>
              </a:rPr>
              <a:t>Захламление земель сельскохозяйственного назначения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1944" y="523837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ahoma" panose="020B0604030504040204" pitchFamily="34" charset="0"/>
              </a:rPr>
              <a:t>За 1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ahoma" panose="020B0604030504040204" pitchFamily="34" charset="0"/>
              </a:rPr>
              <a:t>полугодие 2021 года выявлено 2 факта захламления земель отходами производства и потребления на площади 1,75 га.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419872" y="-151343"/>
            <a:ext cx="337303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(адрес </a:t>
            </a: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участка)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419872" y="52383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 descr="D:\Documents\Desktop\Моя папка\Рейды\2020\Ноябрь\Барда\SDC100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290" y="1658999"/>
            <a:ext cx="3884943" cy="309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028" y="1663595"/>
            <a:ext cx="4165651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96467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4C22"/>
                </a:solidFill>
              </a:rPr>
              <a:t>Результаты лабораторных исследований:</a:t>
            </a:r>
            <a:r>
              <a:rPr lang="ru-RU" sz="1800" i="1" dirty="0" smtClean="0">
                <a:solidFill>
                  <a:srgbClr val="004C22"/>
                </a:solidFill>
              </a:rPr>
              <a:t/>
            </a:r>
            <a:br>
              <a:rPr lang="ru-RU" sz="1800" i="1" dirty="0" smtClean="0">
                <a:solidFill>
                  <a:srgbClr val="004C22"/>
                </a:solidFill>
              </a:rPr>
            </a:br>
            <a:r>
              <a:rPr lang="ru-RU" sz="1800" dirty="0" smtClean="0">
                <a:solidFill>
                  <a:srgbClr val="004C22"/>
                </a:solidFill>
              </a:rPr>
              <a:t>направлено </a:t>
            </a:r>
            <a:r>
              <a:rPr lang="ru-RU" sz="1800" dirty="0">
                <a:solidFill>
                  <a:srgbClr val="004C22"/>
                </a:solidFill>
              </a:rPr>
              <a:t>почвенных проб в лабораторию ФГБУ ЦНМВЛ </a:t>
            </a:r>
            <a:r>
              <a:rPr lang="ru-RU" sz="1800" dirty="0" smtClean="0">
                <a:solidFill>
                  <a:srgbClr val="004C22"/>
                </a:solidFill>
              </a:rPr>
              <a:t>-</a:t>
            </a:r>
            <a:r>
              <a:rPr lang="ru-RU" sz="1800" dirty="0">
                <a:solidFill>
                  <a:srgbClr val="004C22"/>
                </a:solidFill>
              </a:rPr>
              <a:t> </a:t>
            </a:r>
            <a:r>
              <a:rPr lang="ru-RU" sz="1800" dirty="0" smtClean="0">
                <a:solidFill>
                  <a:srgbClr val="004C22"/>
                </a:solidFill>
              </a:rPr>
              <a:t>135 , в том числе 66 на химико-токсикологические показатели, 69 на агрохимические. </a:t>
            </a:r>
            <a:br>
              <a:rPr lang="ru-RU" sz="1800" dirty="0" smtClean="0">
                <a:solidFill>
                  <a:srgbClr val="004C22"/>
                </a:solidFill>
              </a:rPr>
            </a:br>
            <a:r>
              <a:rPr lang="ru-RU" sz="800" dirty="0">
                <a:solidFill>
                  <a:srgbClr val="004C22"/>
                </a:solidFill>
              </a:rPr>
              <a:t/>
            </a:r>
            <a:br>
              <a:rPr lang="ru-RU" sz="800" dirty="0">
                <a:solidFill>
                  <a:srgbClr val="004C22"/>
                </a:solidFill>
              </a:rPr>
            </a:br>
            <a:r>
              <a:rPr lang="ru-RU" sz="1800" dirty="0" smtClean="0">
                <a:solidFill>
                  <a:srgbClr val="004C22"/>
                </a:solidFill>
              </a:rPr>
              <a:t>В 8 пробах выявлено превышение нормативов микробиологических показателей, в </a:t>
            </a:r>
            <a:r>
              <a:rPr lang="ru-RU" sz="1800" dirty="0">
                <a:solidFill>
                  <a:srgbClr val="004C22"/>
                </a:solidFill>
              </a:rPr>
              <a:t>5</a:t>
            </a:r>
            <a:r>
              <a:rPr lang="ru-RU" sz="1800" dirty="0" smtClean="0">
                <a:solidFill>
                  <a:srgbClr val="004C22"/>
                </a:solidFill>
              </a:rPr>
              <a:t> пробах-снижение показателей плодородия</a:t>
            </a:r>
            <a:endParaRPr lang="ru-RU" sz="1800" dirty="0">
              <a:solidFill>
                <a:srgbClr val="004C2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E7D-A192-41D3-A9ED-08BFBA6024E7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Picture 2" descr="SDC190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67230"/>
            <a:ext cx="5472608" cy="36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7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4362</TotalTime>
  <Words>1206</Words>
  <Application>Microsoft Office PowerPoint</Application>
  <PresentationFormat>Экран (4:3)</PresentationFormat>
  <Paragraphs>141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Tahoma</vt:lpstr>
      <vt:lpstr>Times New Roman</vt:lpstr>
      <vt:lpstr>Тема Office</vt:lpstr>
      <vt:lpstr>Правоприменительная практика Управления Россельхознадзора по Республике Мордовия и Пензенской области за 9 месяцев 2021 года</vt:lpstr>
      <vt:lpstr>Презентация PowerPoint</vt:lpstr>
      <vt:lpstr>Презентация PowerPoint</vt:lpstr>
      <vt:lpstr>Презентация PowerPoint</vt:lpstr>
      <vt:lpstr>Рассмотрение обращений</vt:lpstr>
      <vt:lpstr>Презентация PowerPoint</vt:lpstr>
      <vt:lpstr>Презентация PowerPoint</vt:lpstr>
      <vt:lpstr>Презентация PowerPoint</vt:lpstr>
      <vt:lpstr>Результаты лабораторных исследований: направлено почвенных проб в лабораторию ФГБУ ЦНМВЛ - 135 , в том числе 66 на химико-токсикологические показатели, 69 на агрохимические.   В 8 пробах выявлено превышение нормативов микробиологических показателей, в 5 пробах-снижение показателей плодородия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Управление Россельхознадзора осуществляет государственный земельный надзор на землях сельскохозяйственного назначения, оборот которых регулируется ФЗ «Об обороте земель сельскохозяйственного назначения», виноградопригодных земель, в том числе за соблюдением: </vt:lpstr>
      <vt:lpstr>Положением о государственном земельном контроле предусмотрено  3 категории риска - средняя, умеренная и низкая  </vt:lpstr>
      <vt:lpstr>Основания для проведения внеплановых проверок</vt:lpstr>
      <vt:lpstr>К Перечню индикаторов риска нарушения обязательных требований при осуществлении федерального государственного земельного контроля относятся:</vt:lpstr>
      <vt:lpstr>Благодарю за внимание 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Федеральной службы по ветеринарному и фитосанитарному надзору по Пензенской области</dc:title>
  <dc:creator>RSHN-07-01</dc:creator>
  <cp:lastModifiedBy>ВКС</cp:lastModifiedBy>
  <cp:revision>456</cp:revision>
  <dcterms:created xsi:type="dcterms:W3CDTF">2010-03-22T11:38:14Z</dcterms:created>
  <dcterms:modified xsi:type="dcterms:W3CDTF">2021-10-20T12:25:39Z</dcterms:modified>
</cp:coreProperties>
</file>