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4" r:id="rId1"/>
  </p:sldMasterIdLst>
  <p:notesMasterIdLst>
    <p:notesMasterId r:id="rId19"/>
  </p:notesMasterIdLst>
  <p:sldIdLst>
    <p:sldId id="415" r:id="rId2"/>
    <p:sldId id="450" r:id="rId3"/>
    <p:sldId id="452" r:id="rId4"/>
    <p:sldId id="451" r:id="rId5"/>
    <p:sldId id="453" r:id="rId6"/>
    <p:sldId id="454" r:id="rId7"/>
    <p:sldId id="455" r:id="rId8"/>
    <p:sldId id="417" r:id="rId9"/>
    <p:sldId id="418" r:id="rId10"/>
    <p:sldId id="420" r:id="rId11"/>
    <p:sldId id="419" r:id="rId12"/>
    <p:sldId id="445" r:id="rId13"/>
    <p:sldId id="421" r:id="rId14"/>
    <p:sldId id="448" r:id="rId15"/>
    <p:sldId id="426" r:id="rId16"/>
    <p:sldId id="456" r:id="rId17"/>
    <p:sldId id="28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D9C0"/>
    <a:srgbClr val="CFECE0"/>
    <a:srgbClr val="BFE5D5"/>
    <a:srgbClr val="2D7154"/>
    <a:srgbClr val="09046C"/>
    <a:srgbClr val="5F6F1C"/>
    <a:srgbClr val="000099"/>
    <a:srgbClr val="AE2C48"/>
    <a:srgbClr val="32A440"/>
    <a:srgbClr val="F098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64327" autoAdjust="0"/>
  </p:normalViewPr>
  <p:slideViewPr>
    <p:cSldViewPr>
      <p:cViewPr varScale="1">
        <p:scale>
          <a:sx n="75" d="100"/>
          <a:sy n="75" d="100"/>
        </p:scale>
        <p:origin x="26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6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baseline="0" dirty="0" smtClean="0">
                <a:solidFill>
                  <a:schemeClr val="tx1"/>
                </a:solidFill>
              </a:rPr>
              <a:t>Контрольно-надзорные </a:t>
            </a:r>
            <a:r>
              <a:rPr lang="ru-RU" sz="1400" b="1" baseline="0" dirty="0">
                <a:solidFill>
                  <a:schemeClr val="tx1"/>
                </a:solidFill>
              </a:rPr>
              <a:t>мероприятия </a:t>
            </a:r>
            <a:r>
              <a:rPr lang="ru-RU" sz="1400" b="1" baseline="0" dirty="0" smtClean="0">
                <a:solidFill>
                  <a:schemeClr val="tx1"/>
                </a:solidFill>
              </a:rPr>
              <a:t>- 1360, в том числе:</a:t>
            </a:r>
            <a:endParaRPr lang="ru-RU" sz="1400" b="1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2.7875789257036196E-2"/>
          <c:y val="2.19746247876074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7109317896895384"/>
          <c:y val="0.11715487320461453"/>
          <c:w val="0.39317167154754407"/>
          <c:h val="0.8647587926883560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КНД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5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32A44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DA00DF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Лист1!$A$2:$A$6</c:f>
              <c:strCache>
                <c:ptCount val="5"/>
                <c:pt idx="0">
                  <c:v>Плановые проверки</c:v>
                </c:pt>
                <c:pt idx="1">
                  <c:v>Внеплановые проверки</c:v>
                </c:pt>
                <c:pt idx="2">
                  <c:v>Рейдовые мероприятия</c:v>
                </c:pt>
                <c:pt idx="3">
                  <c:v>Обследования хозяйствующих субъектов</c:v>
                </c:pt>
                <c:pt idx="4">
                  <c:v>Досмотр подконтрольных грузов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</c:v>
                </c:pt>
                <c:pt idx="1">
                  <c:v>30</c:v>
                </c:pt>
                <c:pt idx="2">
                  <c:v>6</c:v>
                </c:pt>
                <c:pt idx="3">
                  <c:v>100</c:v>
                </c:pt>
                <c:pt idx="4">
                  <c:v>396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35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6330490027856987E-2"/>
          <c:y val="0.12515406338495613"/>
          <c:w val="0.31716023322511488"/>
          <c:h val="0.874013052692654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bg1"/>
        </a:gs>
        <a:gs pos="74000">
          <a:schemeClr val="accent2">
            <a:lumMod val="45000"/>
            <a:lumOff val="55000"/>
          </a:schemeClr>
        </a:gs>
        <a:gs pos="83000">
          <a:schemeClr val="accent2">
            <a:lumMod val="45000"/>
            <a:lumOff val="55000"/>
          </a:schemeClr>
        </a:gs>
        <a:gs pos="100000">
          <a:schemeClr val="accent2">
            <a:lumMod val="30000"/>
            <a:lumOff val="70000"/>
          </a:schemeClr>
        </a:gs>
      </a:gsLst>
      <a:lin ang="5400000" scaled="1"/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17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6404013285735548"/>
          <c:y val="0.17188287839812669"/>
          <c:w val="0.63595986714264463"/>
          <c:h val="0.77290931349508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Партий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0000">
                  <a:alpha val="99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8.7794228314255051E-3"/>
                  <c:y val="2.28185116183671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923613309213025E-2"/>
                  <c:y val="-3.509919837966721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0230393687913092E-2"/>
                  <c:y val="-6.2626588498713813E-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716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116133846763366E-2"/>
                  <c:y val="-3.642276926495347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797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4983151767204062E-2"/>
                  <c:y val="-0.2016335791749634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797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155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339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Ввоз из зарубежных стран, партий</c:v>
                </c:pt>
                <c:pt idx="1">
                  <c:v>Ввоз из стран Таможенного союза, партий</c:v>
                </c:pt>
                <c:pt idx="2">
                  <c:v>Ввоз из субъектов Российской Федерации, партий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13</c:v>
                </c:pt>
                <c:pt idx="2">
                  <c:v>716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8.3193062406063962E-3"/>
          <c:y val="0.17166441976532526"/>
          <c:w val="0.34748916787023687"/>
          <c:h val="0.77368540247664819"/>
        </c:manualLayout>
      </c:layout>
      <c:overlay val="0"/>
      <c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accent2">
            <a:lumMod val="5000"/>
            <a:lumOff val="95000"/>
          </a:schemeClr>
        </a:gs>
        <a:gs pos="74000">
          <a:schemeClr val="accent2">
            <a:lumMod val="45000"/>
            <a:lumOff val="55000"/>
          </a:schemeClr>
        </a:gs>
        <a:gs pos="83000">
          <a:schemeClr val="accent2">
            <a:lumMod val="45000"/>
            <a:lumOff val="55000"/>
          </a:schemeClr>
        </a:gs>
        <a:gs pos="100000">
          <a:schemeClr val="accent2">
            <a:lumMod val="30000"/>
            <a:lumOff val="70000"/>
          </a:schemeClr>
        </a:gs>
      </a:gsLst>
      <a:lin ang="5400000" scaled="1"/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5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4053815236211527"/>
          <c:y val="0.15492429259996757"/>
          <c:w val="0.65093461837573652"/>
          <c:h val="0.789867899293240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Партий</c:v>
                </c:pt>
              </c:strCache>
            </c:strRef>
          </c:tx>
          <c:explosion val="10"/>
          <c:dPt>
            <c:idx val="0"/>
            <c:bubble3D val="0"/>
            <c:explosion val="7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6"/>
            <c:spPr>
              <a:solidFill>
                <a:srgbClr val="C00000">
                  <a:alpha val="99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8"/>
            <c:spPr>
              <a:solidFill>
                <a:srgbClr val="32A44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69198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1.3033740325558717E-2"/>
                  <c:y val="9.835979762932310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3193062406063962E-3"/>
                  <c:y val="3.391717159631836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3193062406063962E-3"/>
                  <c:y val="1.69585857981591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3.052545443668651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Вывоз в страны ЕС, партий</c:v>
                </c:pt>
                <c:pt idx="1">
                  <c:v>Вывоз в зарубежные страны, партий</c:v>
                </c:pt>
                <c:pt idx="2">
                  <c:v>Вывоз в страны СНГ, партий</c:v>
                </c:pt>
                <c:pt idx="3">
                  <c:v>Вывоз в субъекты РФ, партий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227</c:v>
                </c:pt>
                <c:pt idx="1">
                  <c:v>8</c:v>
                </c:pt>
                <c:pt idx="2">
                  <c:v>56</c:v>
                </c:pt>
                <c:pt idx="3">
                  <c:v>260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9831674887276723E-3"/>
          <c:y val="0.15470583396716614"/>
          <c:w val="0.32918669414090279"/>
          <c:h val="0.79064398827480731"/>
        </c:manualLayout>
      </c:layout>
      <c:overlay val="0"/>
      <c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accent2">
            <a:lumMod val="5000"/>
            <a:lumOff val="95000"/>
          </a:schemeClr>
        </a:gs>
        <a:gs pos="74000">
          <a:schemeClr val="accent2">
            <a:lumMod val="45000"/>
            <a:lumOff val="55000"/>
          </a:schemeClr>
        </a:gs>
        <a:gs pos="83000">
          <a:schemeClr val="accent2">
            <a:lumMod val="45000"/>
            <a:lumOff val="55000"/>
          </a:schemeClr>
        </a:gs>
        <a:gs pos="100000">
          <a:schemeClr val="accent2">
            <a:lumMod val="30000"/>
            <a:lumOff val="70000"/>
          </a:schemeClr>
        </a:gs>
      </a:gsLst>
      <a:lin ang="5400000" scaled="1"/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>
          <a:solidFill>
            <a:schemeClr val="bg1"/>
          </a:solidFill>
        </a:ln>
        <a:effectLst>
          <a:outerShdw blurRad="50800" dist="50800" dir="5400000" algn="ctr" rotWithShape="0">
            <a:schemeClr val="bg1">
              <a:lumMod val="95000"/>
            </a:schemeClr>
          </a:outerShdw>
        </a:effectLst>
        <a:sp3d>
          <a:contourClr>
            <a:schemeClr val="bg1"/>
          </a:contourClr>
        </a:sp3d>
      </c:spPr>
    </c:floor>
    <c:sideWall>
      <c:thickness val="0"/>
      <c:spPr>
        <a:solidFill>
          <a:schemeClr val="bg1"/>
        </a:solidFill>
        <a:ln>
          <a:noFill/>
        </a:ln>
        <a:effectLst>
          <a:outerShdw blurRad="50800" dist="50800" dir="5400000" algn="ctr" rotWithShape="0">
            <a:schemeClr val="bg1"/>
          </a:outerShdw>
        </a:effectLst>
        <a:sp3d/>
      </c:spPr>
    </c:sideWall>
    <c:backWall>
      <c:thickness val="0"/>
      <c:spPr>
        <a:gradFill flip="none" rotWithShape="1">
          <a:gsLst>
            <a:gs pos="0">
              <a:schemeClr val="bg1"/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449121393474828"/>
          <c:y val="0"/>
          <c:w val="0.9541666666666665"/>
          <c:h val="0.671411386692935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Республика Мордовия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1658276379571448E-2"/>
                  <c:y val="-9.028494853935675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1651084704918402E-2"/>
                      <c:h val="6.816513614721421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6.6618722168979702E-3"/>
                  <c:y val="-7.88579628380298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9928083253468369E-3"/>
                  <c:y val="-7.88579628380298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9928083253468369E-3"/>
                  <c:y val="-7.88579628380298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Поступило заявлений </c:v>
                </c:pt>
                <c:pt idx="1">
                  <c:v>Выдано первично лицензий</c:v>
                </c:pt>
                <c:pt idx="2">
                  <c:v>Переоформлено лицензий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Пензенская область</c:v>
                </c:pt>
              </c:strCache>
            </c:strRef>
          </c:tx>
          <c:spPr>
            <a:solidFill>
              <a:srgbClr val="FF006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63500" h="63500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8.327340271122463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9928083253468993E-3"/>
                  <c:y val="-7.88579628380298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9928083253468369E-3"/>
                  <c:y val="-7.88579628380298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658276379571448E-2"/>
                  <c:y val="-7.88579628380298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r"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Поступило заявлений </c:v>
                </c:pt>
                <c:pt idx="1">
                  <c:v>Выдано первично лицензий</c:v>
                </c:pt>
                <c:pt idx="2">
                  <c:v>Переоформлено лицензий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111596744"/>
        <c:axId val="111597136"/>
        <c:axId val="0"/>
      </c:bar3DChart>
      <c:catAx>
        <c:axId val="111596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1597136"/>
        <c:crosses val="autoZero"/>
        <c:auto val="1"/>
        <c:lblAlgn val="ctr"/>
        <c:lblOffset val="100"/>
        <c:noMultiLvlLbl val="0"/>
      </c:catAx>
      <c:valAx>
        <c:axId val="1115971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>
              <a:outerShdw blurRad="50800" dist="50800" dir="5400000" algn="ctr" rotWithShape="0">
                <a:schemeClr val="bg1"/>
              </a:outerShdw>
            </a:effectLst>
          </c:spPr>
        </c:majorGridlines>
        <c:numFmt formatCode="General" sourceLinked="1"/>
        <c:majorTickMark val="out"/>
        <c:minorTickMark val="none"/>
        <c:tickLblPos val="none"/>
        <c:crossAx val="1115967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bg1"/>
        </a:gs>
        <a:gs pos="74000">
          <a:schemeClr val="accent2">
            <a:lumMod val="45000"/>
            <a:lumOff val="55000"/>
          </a:schemeClr>
        </a:gs>
        <a:gs pos="83000">
          <a:schemeClr val="accent2">
            <a:lumMod val="45000"/>
            <a:lumOff val="55000"/>
          </a:schemeClr>
        </a:gs>
        <a:gs pos="100000">
          <a:schemeClr val="accent2">
            <a:lumMod val="30000"/>
            <a:lumOff val="70000"/>
          </a:schemeClr>
        </a:gs>
      </a:gsLst>
      <a:lin ang="5400000" scaled="1"/>
      <a:tileRect/>
    </a:gradFill>
    <a:ln>
      <a:noFill/>
    </a:ln>
    <a:effectLst>
      <a:softEdge rad="0"/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5440288343282037E-2"/>
          <c:y val="0.14342983047979699"/>
          <c:w val="0.93663831870907499"/>
          <c:h val="0.6291328323573054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месяцев 2020 года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4.9915830904030721E-3"/>
                  <c:y val="-5.31883928687357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319305150671786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604022953945505E-2"/>
                  <c:y val="-2.65941964343674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577721503464826E-2"/>
                  <c:y val="-7.31214760072185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 обследований</c:v>
                </c:pt>
                <c:pt idx="1">
                  <c:v>Получение права на экспорт продукции</c:v>
                </c:pt>
                <c:pt idx="2">
                  <c:v>Получение разрешения на ввоз товаров</c:v>
                </c:pt>
                <c:pt idx="3">
                  <c:v>Проведение корректирующих мероприятий и снятие УЛК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15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 месяцев 2021 года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302471331477901E-2"/>
                  <c:y val="-7.97825893031024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647027210940441E-2"/>
                  <c:y val="-1.3297098217183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569304593867899E-2"/>
                  <c:y val="-9.31969532683429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697657453985932E-2"/>
                  <c:y val="-1.3306311954531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 обследований</c:v>
                </c:pt>
                <c:pt idx="1">
                  <c:v>Получение права на экспорт продукции</c:v>
                </c:pt>
                <c:pt idx="2">
                  <c:v>Получение разрешения на ввоз товаров</c:v>
                </c:pt>
                <c:pt idx="3">
                  <c:v>Проведение корректирующих мероприятий и снятие УЛК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46</c:v>
                </c:pt>
                <c:pt idx="1">
                  <c:v>42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2"/>
        <c:gapDepth val="132"/>
        <c:shape val="box"/>
        <c:axId val="154520784"/>
        <c:axId val="154521176"/>
        <c:axId val="0"/>
      </c:bar3DChart>
      <c:catAx>
        <c:axId val="15452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54521176"/>
        <c:crossesAt val="0"/>
        <c:auto val="1"/>
        <c:lblAlgn val="ctr"/>
        <c:lblOffset val="100"/>
        <c:noMultiLvlLbl val="0"/>
      </c:catAx>
      <c:valAx>
        <c:axId val="154521176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4520784"/>
        <c:crosses val="autoZero"/>
        <c:crossBetween val="between"/>
        <c:majorUnit val="5"/>
      </c:valAx>
      <c:sp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chemeClr val="accent2">
            <a:lumMod val="5000"/>
            <a:lumOff val="95000"/>
          </a:schemeClr>
        </a:gs>
        <a:gs pos="74000">
          <a:schemeClr val="accent2">
            <a:lumMod val="45000"/>
            <a:lumOff val="55000"/>
          </a:schemeClr>
        </a:gs>
        <a:gs pos="83000">
          <a:schemeClr val="accent2">
            <a:lumMod val="45000"/>
            <a:lumOff val="55000"/>
          </a:schemeClr>
        </a:gs>
        <a:gs pos="100000">
          <a:schemeClr val="accent2">
            <a:lumMod val="30000"/>
            <a:lumOff val="70000"/>
          </a:schemeClr>
        </a:gs>
      </a:gsLst>
      <a:lin ang="5400000" scaled="1"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980282327120887"/>
          <c:y val="4.777645846402008E-2"/>
          <c:w val="0.6002286782950047"/>
          <c:h val="0.937997356393942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</c:v>
                </c:pt>
              </c:strCache>
            </c:strRef>
          </c:tx>
          <c:spPr>
            <a:effectLst>
              <a:outerShdw blurRad="88900" algn="ctr" rotWithShape="0">
                <a:prstClr val="black">
                  <a:alpha val="0"/>
                </a:prstClr>
              </a:outerShdw>
            </a:effectLst>
          </c:spPr>
          <c:explosion val="12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88900" algn="ctr" rotWithShape="0">
                  <a:prstClr val="black">
                    <a:alpha val="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algn="ctr" rotWithShape="0">
                  <a:prstClr val="black">
                    <a:alpha val="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69850"/>
                <a:bevelB w="127000" h="127000"/>
              </a:sp3d>
            </c:spPr>
          </c:dPt>
          <c:dPt>
            <c:idx val="2"/>
            <c:bubble3D val="0"/>
            <c:spPr>
              <a:solidFill>
                <a:srgbClr val="32A440"/>
              </a:solidFill>
              <a:ln>
                <a:noFill/>
              </a:ln>
              <a:effectLst>
                <a:outerShdw blurRad="88900" algn="ctr" rotWithShape="0">
                  <a:prstClr val="black">
                    <a:alpha val="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algn="ctr" rotWithShape="0">
                  <a:prstClr val="black">
                    <a:alpha val="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explosion val="5"/>
            <c:spPr>
              <a:solidFill>
                <a:schemeClr val="accent5"/>
              </a:solidFill>
              <a:ln>
                <a:noFill/>
              </a:ln>
              <a:effectLst>
                <a:outerShdw blurRad="88900" algn="ctr" rotWithShape="0">
                  <a:prstClr val="black">
                    <a:alpha val="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algn="ctr" rotWithShape="0">
                  <a:prstClr val="black">
                    <a:alpha val="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algn="ctr" rotWithShape="0">
                  <a:prstClr val="black">
                    <a:alpha val="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algn="ctr" rotWithShape="0">
                  <a:prstClr val="black">
                    <a:alpha val="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4.5862629020056635E-3"/>
                  <c:y val="-8.847118917465722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3631357522118967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6604947458668116E-2"/>
                      <c:h val="0.10497720498288297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2.5288195491506246E-3"/>
                  <c:y val="1.1248394420049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0234735823003792E-2"/>
                      <c:h val="7.9666636795411777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6.567666485695076E-4"/>
                  <c:y val="8.673810122509456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300088349971578E-2"/>
                  <c:y val="-1.20552916928040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8728077832621773E-2"/>
                  <c:y val="-2.5020536487737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0156490548669196E-2"/>
                      <c:h val="7.9666636795411777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2.6836303902740982E-2"/>
                  <c:y val="-4.7420617140126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1980980100743463E-2"/>
                  <c:y val="2.55697227179213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Пробы лекарственных средств для ветеринарного применения</c:v>
                </c:pt>
                <c:pt idx="1">
                  <c:v>Пробы кормов для животных растительного происхождения</c:v>
                </c:pt>
                <c:pt idx="2">
                  <c:v>Пробы молочной продукции</c:v>
                </c:pt>
                <c:pt idx="3">
                  <c:v>Пробы яйцепродукции</c:v>
                </c:pt>
                <c:pt idx="4">
                  <c:v>Пробы мясной продукции</c:v>
                </c:pt>
                <c:pt idx="5">
                  <c:v>Пробы кормов для непродуктивных животных</c:v>
                </c:pt>
                <c:pt idx="6">
                  <c:v>Пробы мясопродукции в рамках УЛК</c:v>
                </c:pt>
                <c:pt idx="7">
                  <c:v>Пробы молокопродукции в рамках УЛК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18</c:v>
                </c:pt>
                <c:pt idx="1">
                  <c:v>13</c:v>
                </c:pt>
                <c:pt idx="2">
                  <c:v>42</c:v>
                </c:pt>
                <c:pt idx="3">
                  <c:v>30</c:v>
                </c:pt>
                <c:pt idx="4">
                  <c:v>285</c:v>
                </c:pt>
                <c:pt idx="5">
                  <c:v>5</c:v>
                </c:pt>
                <c:pt idx="6">
                  <c:v>144</c:v>
                </c:pt>
                <c:pt idx="7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1.0856707590285867E-2"/>
          <c:w val="0.36944215193020891"/>
          <c:h val="0.98914329240971433"/>
        </c:manualLayout>
      </c:layout>
      <c:overlay val="0"/>
      <c:sp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accent2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0.80898</cdr:x>
      <cdr:y>0.02402</cdr:y>
    </cdr:from>
    <cdr:to>
      <cdr:x>0.99766</cdr:x>
      <cdr:y>0.27301</cdr:y>
    </cdr:to>
    <cdr:sp macro="" textlink="">
      <cdr:nvSpPr>
        <cdr:cNvPr id="3" name="Скругленная прямоугольная выноска 2"/>
        <cdr:cNvSpPr/>
      </cdr:nvSpPr>
      <cdr:spPr>
        <a:xfrm xmlns:a="http://schemas.openxmlformats.org/drawingml/2006/main">
          <a:off x="6174822" y="79532"/>
          <a:ext cx="1440166" cy="824420"/>
        </a:xfrm>
        <a:prstGeom xmlns:a="http://schemas.openxmlformats.org/drawingml/2006/main" prst="wedgeRoundRectCallout">
          <a:avLst>
            <a:gd name="adj1" fmla="val 12388"/>
            <a:gd name="adj2" fmla="val 75732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 xmlns:a="http://schemas.openxmlformats.org/drawingml/2006/main">
          <a:solidFill>
            <a:schemeClr val="accent2">
              <a:lumMod val="50000"/>
            </a:schemeClr>
          </a:solidFill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solidFill>
                <a:srgbClr val="000099"/>
              </a:solidFill>
            </a:rPr>
            <a:t>Досмотр подконтрольных грузов</a:t>
          </a:r>
        </a:p>
        <a:p xmlns:a="http://schemas.openxmlformats.org/drawingml/2006/main">
          <a:pPr algn="ctr"/>
          <a:r>
            <a:rPr lang="ru-RU" sz="1200" dirty="0" smtClean="0">
              <a:solidFill>
                <a:srgbClr val="000099"/>
              </a:solidFill>
            </a:rPr>
            <a:t>1286</a:t>
          </a:r>
          <a:endParaRPr lang="ru-RU" sz="1200" dirty="0">
            <a:solidFill>
              <a:srgbClr val="000099"/>
            </a:solidFill>
          </a:endParaRPr>
        </a:p>
      </cdr:txBody>
    </cdr:sp>
  </cdr:relSizeAnchor>
  <cdr:relSizeAnchor xmlns:cdr="http://schemas.openxmlformats.org/drawingml/2006/chartDrawing">
    <cdr:from>
      <cdr:x>0.33019</cdr:x>
      <cdr:y>0.79088</cdr:y>
    </cdr:from>
    <cdr:to>
      <cdr:x>0.55661</cdr:x>
      <cdr:y>0.937</cdr:y>
    </cdr:to>
    <cdr:sp macro="" textlink="">
      <cdr:nvSpPr>
        <cdr:cNvPr id="4" name="Скругленная прямоугольная выноска 3"/>
        <cdr:cNvSpPr/>
      </cdr:nvSpPr>
      <cdr:spPr>
        <a:xfrm xmlns:a="http://schemas.openxmlformats.org/drawingml/2006/main">
          <a:off x="2520290" y="2744634"/>
          <a:ext cx="1728230" cy="507089"/>
        </a:xfrm>
        <a:prstGeom xmlns:a="http://schemas.openxmlformats.org/drawingml/2006/main" prst="wedgeRoundRectCallout">
          <a:avLst>
            <a:gd name="adj1" fmla="val 67569"/>
            <a:gd name="adj2" fmla="val -61826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 xmlns:a="http://schemas.openxmlformats.org/drawingml/2006/main">
          <a:solidFill>
            <a:schemeClr val="accent2">
              <a:lumMod val="50000"/>
            </a:schemeClr>
          </a:solidFill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solidFill>
                <a:srgbClr val="000099"/>
              </a:solidFill>
            </a:rPr>
            <a:t>Плановые проверки</a:t>
          </a:r>
        </a:p>
        <a:p xmlns:a="http://schemas.openxmlformats.org/drawingml/2006/main">
          <a:pPr algn="ctr"/>
          <a:r>
            <a:rPr lang="ru-RU" sz="1200" dirty="0" smtClean="0">
              <a:solidFill>
                <a:srgbClr val="000099"/>
              </a:solidFill>
            </a:rPr>
            <a:t>13</a:t>
          </a:r>
          <a:endParaRPr lang="ru-RU" sz="1200" dirty="0">
            <a:solidFill>
              <a:srgbClr val="000099"/>
            </a:solidFill>
          </a:endParaRPr>
        </a:p>
      </cdr:txBody>
    </cdr:sp>
  </cdr:relSizeAnchor>
  <cdr:relSizeAnchor xmlns:cdr="http://schemas.openxmlformats.org/drawingml/2006/chartDrawing">
    <cdr:from>
      <cdr:x>0.33019</cdr:x>
      <cdr:y>0.62358</cdr:y>
    </cdr:from>
    <cdr:to>
      <cdr:x>0.5566</cdr:x>
      <cdr:y>0.76842</cdr:y>
    </cdr:to>
    <cdr:sp macro="" textlink="">
      <cdr:nvSpPr>
        <cdr:cNvPr id="5" name="Скругленная прямоугольная выноска 4"/>
        <cdr:cNvSpPr/>
      </cdr:nvSpPr>
      <cdr:spPr>
        <a:xfrm xmlns:a="http://schemas.openxmlformats.org/drawingml/2006/main">
          <a:off x="2520290" y="2064710"/>
          <a:ext cx="1728154" cy="479573"/>
        </a:xfrm>
        <a:prstGeom xmlns:a="http://schemas.openxmlformats.org/drawingml/2006/main" prst="wedgeRoundRectCallout">
          <a:avLst>
            <a:gd name="adj1" fmla="val 61253"/>
            <a:gd name="adj2" fmla="val -14528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 xmlns:a="http://schemas.openxmlformats.org/drawingml/2006/main">
          <a:solidFill>
            <a:schemeClr val="accent2">
              <a:lumMod val="50000"/>
            </a:schemeClr>
          </a:solidFill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solidFill>
                <a:srgbClr val="000099"/>
              </a:solidFill>
            </a:rPr>
            <a:t>Внеплановые проверки</a:t>
          </a:r>
        </a:p>
        <a:p xmlns:a="http://schemas.openxmlformats.org/drawingml/2006/main">
          <a:pPr algn="ctr"/>
          <a:r>
            <a:rPr lang="ru-RU" sz="1200" dirty="0" smtClean="0">
              <a:solidFill>
                <a:srgbClr val="000099"/>
              </a:solidFill>
            </a:rPr>
            <a:t>14</a:t>
          </a:r>
          <a:endParaRPr lang="ru-RU" sz="1200" dirty="0">
            <a:solidFill>
              <a:srgbClr val="000099"/>
            </a:solidFill>
          </a:endParaRPr>
        </a:p>
      </cdr:txBody>
    </cdr:sp>
  </cdr:relSizeAnchor>
  <cdr:relSizeAnchor xmlns:cdr="http://schemas.openxmlformats.org/drawingml/2006/chartDrawing">
    <cdr:from>
      <cdr:x>0.33019</cdr:x>
      <cdr:y>0.4272</cdr:y>
    </cdr:from>
    <cdr:to>
      <cdr:x>0.5566</cdr:x>
      <cdr:y>0.59033</cdr:y>
    </cdr:to>
    <cdr:sp macro="" textlink="">
      <cdr:nvSpPr>
        <cdr:cNvPr id="6" name="Скругленная прямоугольная выноска 5"/>
        <cdr:cNvSpPr/>
      </cdr:nvSpPr>
      <cdr:spPr>
        <a:xfrm xmlns:a="http://schemas.openxmlformats.org/drawingml/2006/main">
          <a:off x="2520290" y="1414484"/>
          <a:ext cx="1728154" cy="540133"/>
        </a:xfrm>
        <a:prstGeom xmlns:a="http://schemas.openxmlformats.org/drawingml/2006/main" prst="wedgeRoundRectCallout">
          <a:avLst>
            <a:gd name="adj1" fmla="val 58660"/>
            <a:gd name="adj2" fmla="val 38342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 xmlns:a="http://schemas.openxmlformats.org/drawingml/2006/main">
          <a:solidFill>
            <a:schemeClr val="accent2">
              <a:lumMod val="50000"/>
            </a:schemeClr>
          </a:solidFill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solidFill>
                <a:srgbClr val="000099"/>
              </a:solidFill>
            </a:rPr>
            <a:t>Рейдовые мероприятия</a:t>
          </a:r>
        </a:p>
        <a:p xmlns:a="http://schemas.openxmlformats.org/drawingml/2006/main">
          <a:pPr algn="ctr"/>
          <a:r>
            <a:rPr lang="ru-RU" sz="1200" dirty="0">
              <a:solidFill>
                <a:srgbClr val="000099"/>
              </a:solidFill>
            </a:rPr>
            <a:t>1</a:t>
          </a:r>
        </a:p>
      </cdr:txBody>
    </cdr:sp>
  </cdr:relSizeAnchor>
  <cdr:relSizeAnchor xmlns:cdr="http://schemas.openxmlformats.org/drawingml/2006/chartDrawing">
    <cdr:from>
      <cdr:x>0.33019</cdr:x>
      <cdr:y>0.14363</cdr:y>
    </cdr:from>
    <cdr:to>
      <cdr:x>0.5566</cdr:x>
      <cdr:y>0.392</cdr:y>
    </cdr:to>
    <cdr:sp macro="" textlink="">
      <cdr:nvSpPr>
        <cdr:cNvPr id="7" name="Скругленная прямоугольная выноска 6"/>
        <cdr:cNvSpPr/>
      </cdr:nvSpPr>
      <cdr:spPr>
        <a:xfrm xmlns:a="http://schemas.openxmlformats.org/drawingml/2006/main">
          <a:off x="2520290" y="475567"/>
          <a:ext cx="1728154" cy="822368"/>
        </a:xfrm>
        <a:prstGeom xmlns:a="http://schemas.openxmlformats.org/drawingml/2006/main" prst="wedgeRoundRectCallout">
          <a:avLst>
            <a:gd name="adj1" fmla="val 77395"/>
            <a:gd name="adj2" fmla="val -1565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 xmlns:a="http://schemas.openxmlformats.org/drawingml/2006/main">
          <a:solidFill>
            <a:schemeClr val="accent2">
              <a:lumMod val="50000"/>
            </a:schemeClr>
          </a:solidFill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solidFill>
                <a:srgbClr val="000099"/>
              </a:solidFill>
              <a:cs typeface="Times New Roman" panose="02020603050405020304" pitchFamily="18" charset="0"/>
            </a:rPr>
            <a:t>Обследования хозяйствующих субъектов</a:t>
          </a:r>
        </a:p>
        <a:p xmlns:a="http://schemas.openxmlformats.org/drawingml/2006/main">
          <a:pPr algn="ctr"/>
          <a:r>
            <a:rPr lang="ru-RU" sz="1200" dirty="0" smtClean="0">
              <a:solidFill>
                <a:srgbClr val="000099"/>
              </a:solidFill>
              <a:cs typeface="Times New Roman" panose="02020603050405020304" pitchFamily="18" charset="0"/>
            </a:rPr>
            <a:t>46</a:t>
          </a:r>
          <a:endParaRPr lang="ru-RU" sz="1200" dirty="0">
            <a:solidFill>
              <a:srgbClr val="000099"/>
            </a:solidFill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0.38679</cdr:x>
      <cdr:y>0.00905</cdr:y>
    </cdr:from>
    <cdr:to>
      <cdr:x>0.51887</cdr:x>
      <cdr:y>0.27894</cdr:y>
    </cdr:to>
    <cdr:pic>
      <cdr:nvPicPr>
        <cdr:cNvPr id="4" name="Рисунок 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952328" y="24247"/>
          <a:ext cx="1008112" cy="722791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2">
              <a:lumMod val="75000"/>
            </a:schemeClr>
          </a:solidFill>
        </a:ln>
      </cdr:spPr>
    </cdr:pic>
  </cdr:relSizeAnchor>
  <cdr:relSizeAnchor xmlns:cdr="http://schemas.openxmlformats.org/drawingml/2006/chartDrawing">
    <cdr:from>
      <cdr:x>0.85397</cdr:x>
      <cdr:y>0.70976</cdr:y>
    </cdr:from>
    <cdr:to>
      <cdr:x>0.98604</cdr:x>
      <cdr:y>0.97873</cdr:y>
    </cdr:to>
    <cdr:pic>
      <cdr:nvPicPr>
        <cdr:cNvPr id="6" name="Рисунок 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518214" y="1900855"/>
          <a:ext cx="1008112" cy="72034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2">
              <a:lumMod val="75000"/>
            </a:schemeClr>
          </a:solidFill>
        </a:ln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D8BC1D-8B4E-4E8A-9E59-8104C49C6F29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C980C4D-E6BD-4B52-A83C-F57AF19CF2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24963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Добрый день Уважаемые участники публичных обсуждений. Вашему вниманию предоставляется доклад отдела государственного ветеринарного надзора на Государственной границе Российской Федерации и транспорте по Республике Мордовия по правоприменительной практике с руководством по соблюдению обязательных требований в области контроля за обращением лекарственных средств для ветеринарного применения, контроля за перемещением подконтрольных товаров за 9 месяцев 2021 года.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80C4D-E6BD-4B52-A83C-F57AF19CF267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9468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поступления подконтрольных товаров наглядно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продемонстрирована на слайде №10.</a:t>
            </a:r>
          </a:p>
          <a:p>
            <a:pPr algn="just"/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1 полугодие 2021 года в Республику Мордовия ввезено подконтрольных товаров: 13 партий из стран Таможенного союза (Республика Беларусь), 716 партий – из других субъектов Российской Федерации.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80C4D-E6BD-4B52-A83C-F57AF19CF267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5260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 досмотренных за 9 месяцев 2021 года 1286 партий подконтрольных грузов: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 вывезено в страны Европейского Союза – 227 партий кормов (жом свекловичный сушёный гранулированный) в количестве 15857,95 тонн в Латвийскую Республику;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 вывезено в другие зарубежные страны – 8 партий готовой мясной продукции и полуфабрикатов в количестве 144,74 тонн в Республику Абхазия;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 вывезено в страны Содружества Независимых Государств – 50 партий готовой мясной продукции и полуфабрикатов в количестве 946,0 тонн и 6 партий продуктов переработки куриного яйца (желток яичный, белок яичный, меланж яичный) в количестве 49,0 тонн на Украину;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 вывезено в субъекты Российской Федерации – 116 партий мяса и мясопродукции в количестве 4885,3 тонн и 144 партии кормов в количестве 10631,0 тонна;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 вывезено в зарубежные страны – 6 партий мелких домашних животных-компаньонов (собаки, кошки).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80C4D-E6BD-4B52-A83C-F57AF19CF267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0097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отправки подконтрольных товаров наглядно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продемонстрирована на слайде № 12.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2021 года из Республики Мордовия вывезено подконтрольных товаров: 227 партий в страны Европейского союза (Латвийская Республика), 8 партий – в Республику Абхазия, 56 партий – в страны Содружества Независимых Государств (Республика Украина), 260 партий – в другие субъекты Российской Федерации.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80C4D-E6BD-4B52-A83C-F57AF19CF267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9881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9 месяцев 2021 года поступило и рассмотрено 8 заявлений от соискателей лицензий и лицензиатов Пензенской области и Республики Мордовия по вопросу соответственно предоставления лицензий и переоформления лицензий на осуществление фармацевтической деятельности в сфере обращения лекарственных средств для ветеринарного применения. По результатам их рассмотрения первично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предоставлены 5 лицензий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 лицензия – по Республике Мордовия, 4 лицензии – по Пензенской области)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переоформлены 3 лицензии (все 3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лицензии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по Пензенской области).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80C4D-E6BD-4B52-A83C-F57AF19CF267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9004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9 месяцев 2021 года проведены 46 обследований поднадзорных хозяйствующих субъектов республики, в том числе 42 обследования предприятий – на предмет соответствия ветеринарно-санитарным требованиям третьих стран с целью получения права на экспорт продукции в зарубежные страны и страны Евразийского экономического союза, 3 обследования предприятий – на получение разрешения на ввоз подконтрольных товаров из иностранного государства, 1 обследование – на предмет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исполнения плана корректирующих мероприятий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80C4D-E6BD-4B52-A83C-F57AF19CF267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1592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Специалистами отдела за 9 месяцев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2021 года направлены для исследования в рамках государственного задания по контролю качества лекарственных средств для ветеринарного применения и выборочному контролю качества лекарственных средств для ветеринарного применения – 18 проб лекарственных средств; в рамках экспортной сертификации – 7 проб кормов растительного происхождения, 42 пробы молочной продукции, 30 проб яйцепродукции, 285 проб мясной продукции; в рамках государственного задания – 6 проб кормов растительного происхождения, 5 проб кормов для непродуктивных животных; в рамках усиленного лабораторного контроля – 144 пробы мясной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продукции и 10 проб молочной продукции.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80C4D-E6BD-4B52-A83C-F57AF19CF267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79690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Отделом </a:t>
            </a:r>
            <a:r>
              <a:rPr lang="ru-RU" sz="120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госветнадзора</a:t>
            </a:r>
            <a:r>
              <a:rPr lang="ru-R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Государственной границе РФ и транспорте по Республике Мордовия осуществляется информирование хозяйствующих субъектов, населения о своей деятельности в установленной сфере, её результатах, а также публикуется информация в СМИ (газеты), сети «Интернет» на сайте Управления, иных </a:t>
            </a:r>
            <a:r>
              <a:rPr lang="ru-RU" sz="120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интернет-ресурсах</a:t>
            </a:r>
            <a:r>
              <a:rPr lang="ru-R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algn="just"/>
            <a:r>
              <a:rPr lang="ru-R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Результаты деятельности Управления открыты для общественности. Так, за указанный период на сайте Управления размещено 219 пресс-релизов, в печатных изданиях опубликовано 2 статьи.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80C4D-E6BD-4B52-A83C-F57AF19CF267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6975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80C4D-E6BD-4B52-A83C-F57AF19CF267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7838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ru-R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Отдел государственного ветеринарного надзора на Государственной границе Российской Федерации и транспорте по Республике Мордовия действует в соответствии с: </a:t>
            </a:r>
          </a:p>
          <a:p>
            <a:pPr lvl="0"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Постановлением Правительства РФ от 30 июня 2004 г. № 327 «Об утверждении Положения о Федеральной службе по ветеринарному и фитосанитарному надзору»,</a:t>
            </a:r>
          </a:p>
          <a:p>
            <a:pPr lvl="0"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Постановлением Правительства РФ от 8 апреля 2004 г. № 201 «Вопросы Федеральной службы по ветеринарному и фитосанитарному надзору».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u="non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5D0DBD-8537-4BCA-A013-ED2D4272BE63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23664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Контрольно-надзорные полномочия осуществляет согласно: </a:t>
            </a:r>
            <a:endParaRPr lang="ru-RU" dirty="0" smtClean="0"/>
          </a:p>
          <a:p>
            <a:pPr lvl="0"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Приказа Минсельхоза РФ от 4 октября 2012 г. № 527 - в котором прописаны полномочия территориального органа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Россельхознадзора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частности,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Управление выдаёт ветеринарные сопроводительные документы; лицензии на фармацевтическую деятельность в сфере обращения лекарственных средств для ветеринарного применения. Кроме того, на него возложен государственный контроль (надзор) в сфере обращения лекарственных средств для ветеринарного применения.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Постановление Правительства РФ от 29 июня 2021 г. № 1049 «О федеральном государственном контроле (надзоре) в сфере обращения лекарственных средств», которым утверждено Положение о федеральном государственном контроле (надзоре) в сфере обращения лекарственных средств. С 1 июля 2021 г. для Россельхознадзора устанавливаются новые правила контроля (надзора) в сфере обращения лекарств. Документом вводятся профилактические мероприятия. Проведение контрольных (надзорных) мероприятий предусмотрено с применением риск-ориентированного подхода. </a:t>
            </a:r>
          </a:p>
          <a:p>
            <a:pPr lvl="0"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Приказ Федеральной службы по ветеринарному и фитосанитарному надзору от 28 декабря 2020 г. N 1406, которым утверждён Административный регламент Федеральной службы по ветеринарному и фитосанитарному надзору предоставления государственной услуги по лицензированию фармацевтической деятельности, осуществляемой в сфере обращения лекарственных средств для ветеринарного применения.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Россельхознадзор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проводит лицензирование фармацевтической деятельности в сфере обращения препаратов для ветеринарного применения. Ведомство обновило регламент оказания данной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госуслуги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Уточнены требования к порядку информирования об оказании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госуслуги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Ее результатами являются предоставление, переоформление, прекращение действия лицензии, а также выдача сведений о конкретной лицензии и исправление допущенных опечаток и ошибок в выданных документах. Предусмотрены основания для отказа в приеме документов и предоставлении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госуслуги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Оплатить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госуслугу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можно посредством ЕПГУ по предварительно заполненным реквизитам. Выписка из реестра лицензий на бумажном носителе выдается за плату, в форме электронного документа - бесплатно.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algn="just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5D0DBD-8537-4BCA-A013-ED2D4272BE63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27837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проведении мероприятий по госконтролю в сфере обращения лекарственных средств для ветеринарного применения, в сфере ветеринарного надзора при внешнеторговых операциях и на транспорте, специалистами отдела оцениваются обязательные требования нормативно-правовых актов, перечень которых утвержден Приказом Федеральной службы по ветеринарному и фитосанитарному надзору от 22 декабря 2020 г. № 1378 «О Перечнях нормативных правовых актов (их отдельных положений), содержащих обязательные требования, оценка соблюдения которых осуществляется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Россельхознадзором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рамках государственного контроля (надзора), привлечения к административной ответственности, предоставления лицензий и иных разрешений».</a:t>
            </a:r>
          </a:p>
          <a:p>
            <a:pPr algn="just"/>
            <a:endParaRPr lang="ru-RU" dirty="0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5D0DBD-8537-4BCA-A013-ED2D4272BE63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20456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Перечень нормативно-правовых документов, которые Управление использует при выполнении контрольно-надзорных мероприятий в сфере лицензионного контроля и контроля за обращением лекарственных средств для ветеринарного применения, и которые хозяйствующие субъекты должны соблюдать, состоит из Федеральных законов Российской Федерации, Постановлений Правительства Российской Федерации, Приказов Министерства сельского хозяйства РФ, в т.ч.: 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Федеральный закон от 12 апреля 2010 г. № 61-ФЗ «Об обращении лекарственных средств» - В нём закреплены основные правила обращения лекарственных средств. Речь идет об их разработке, доклинических и клинических исследованиях, экспертизе,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госрегистрации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стандартизации, изготовлении, хранении, перевозке, ввозе в Россию и вывозе из нее и др.</a:t>
            </a:r>
          </a:p>
          <a:p>
            <a:pPr lvl="0"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Приказ Министерства сельского хозяйства РФ от 29 июля 2020 г. № 426 «Об утверждении Правил хранения лекарственных средств для ветеринарного применения» - указанный нормативный акт вступил в силу с 1 января 2021 года. Обновлены правила хранения лекарственных средств для ветеринарного применения.</a:t>
            </a:r>
          </a:p>
          <a:p>
            <a:pPr lvl="0"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Приказ Министерства сельского хозяйства РФ от 21.09.2020 г. № 555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 утверждении Правил надлежащей аптечной практики лекарственных препаратов для ветеринарного применения» - которым установлены правила надлежащей аптечной практики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ветпрепаратов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Они определяют требования к реализации лекарств, в т. ч. их отпуску по рецепту или без рецепта, а также к хранению.</a:t>
            </a:r>
          </a:p>
          <a:p>
            <a:pPr algn="just"/>
            <a:endParaRPr lang="ru-RU" dirty="0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5D0DBD-8537-4BCA-A013-ED2D4272BE63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56947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1. Федеральный закон от 4 мая 2011 г. № 99-ФЗ «О лицензировании отдельных видов деятельности» - который упорядочивает систему лицензирования в России. </a:t>
            </a:r>
          </a:p>
          <a:p>
            <a:pPr lvl="0"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Постановление Правительства РФ от 22 декабря 2011 г. № 1081 –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которым утверждено Положение о лицензировании фармацевтической деятельности.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1 января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2021 года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Правительство скорректировало Положение о лицензировании </a:t>
            </a:r>
            <a:r>
              <a:rPr lang="ru-RU" sz="12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отдельных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видов деятельности. Поправки обусловлены внедрением реестровой модели лицензирования.</a:t>
            </a:r>
          </a:p>
          <a:p>
            <a:pPr lvl="0"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Вместо дубликата и копии лицензии предоставляется выписка из реестра лицензий. Прописан порядок доступа к информации, содержащейся в реестре лицензий.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Россельхознадзор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размещает её в сети «Интернет» в форме открытых данных. Актуальные сведения должны отображаться в режиме реального времени либо в течение срока, не превышающего 5 минут.</a:t>
            </a:r>
          </a:p>
          <a:p>
            <a:pPr lvl="0"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Постановление Правительства РФ от 15 сентября 2020 г. № 1447 «Об утверждении Правил уничтожения изъятых фальсифицированных лекарственных средств, недоброкачественных лекарственных средств и контрафактных лекарственных средств» - устанавливает правила уничтожения фальсифицированных, недоброкачественных и контрафактных лекарств (кроме наркотических и радиофармацевтических препаратов). Любые лекарства могут быть изъяты и уничтожены по решению суда. Фальсифицированные и недоброкачественные препараты изымаются и уничтожаются также по решению владельца или органов власти (для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ветпрепаратов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Россельхознадзор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Также органы власти могут обязать владельца вывезти такие лекарства из России. Срок уничтожения - 6 месяцев с даты принятия решения.</a:t>
            </a:r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5D0DBD-8537-4BCA-A013-ED2D4272BE63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42513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Перечень нормативно-правовых документов, которые Управление использует при осуществлении контрольно-надзорных мероприятий в сфере ветеринарного надзора при внешнеторговых операциях и на транспорте, состоит из Решений Комиссии Таможенного союза, Решений Совета Евразийской Экономической комиссии, Приказов Минсельхоза РФ. Основные документы вы видите на слайде. 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Указанными документами утверждены Единые ветеринарные (ветеринарно-санитарные) требования к товарам. Установлены формы ветеринарных сертификатов, определены товары, подлежащие ветеринарному контролю. Закреплено, как он осуществляется на таможенной границе и территории ТС. Установлен порядок организации ветеринарного надзора за ввозом/вывозом, переработкой, хранением, перевозкой, реализацией подконтрольных товаров. Ввозить/вывозить, хранить, перерабатывать, перевозить и реализовывать данные товары разрешается только тем хозяйствующим субъектам, которые прошли обследование на соответствие требованиям законодательства ТС в установленной сфере деятельности. Обследование проводится территориальными органами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Россельхознадзора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 заявлению хозяйствующего субъекта. По результатам обследования субъекты включаются в Перечень субъектов, имеющих необходимые условия для производства, хранения и/или переработки продукции.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нормативными документами, которые мы используем при осуществлении контрольно-надзорных мероприятий можно ознакомится на официальном сайте Управления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Россельхознадзора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 Республике Мордовия и Пензенской области в разделе «Правовая база».</a:t>
            </a:r>
          </a:p>
          <a:p>
            <a:pPr algn="just"/>
            <a:endParaRPr lang="ru-RU" dirty="0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5D0DBD-8537-4BCA-A013-ED2D4272BE63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42513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Отделом государственного ветеринарного надзора на Государственной границе Российской Федерации и транспорте по Республике Мордовия за 9 месяцев 2021 года в рамках осуществления контроля за перемещением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подконтрольных товаров, контроля за обращением лекарственных средств для ветеринарного применения, лицензионного контроля и лицензирования фармацевтической деятельности на территории Республики Мордовия проведено 1360 контрольно-надзорных мероприятий, из них 13 плановых проверок, 14 внеплановых проверок, 1 рейдовое мероприятие, 46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обследований хозяйствующих субъектов на предмет соответствия требованиям стран-импортёров и ввоза подконтрольных товаров, произведён досмотр 1286 партий подконтрольных грузов.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80C4D-E6BD-4B52-A83C-F57AF19CF267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7629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 досмотренных за 9 месяцев 2021 года 1286 партий подконтрольных грузов: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 ввезено из стран Таможенного Союза – 13 партий кормов в количестве 888,1 тонн из Республики Беларусь;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 ввезено из других субъектов Российской Федерации – 716 партий кормов в количестве 48285,5 тонн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80C4D-E6BD-4B52-A83C-F57AF19CF267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7596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CBC2AFFF-E6AE-4B24-8783-0EE7D4E33FB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741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6C32C-7DCA-4F83-975C-39680D7BF31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4435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6C32C-7DCA-4F83-975C-39680D7BF31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098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6C32C-7DCA-4F83-975C-39680D7BF31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521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6C32C-7DCA-4F83-975C-39680D7BF31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4539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6C32C-7DCA-4F83-975C-39680D7BF31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540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6C32C-7DCA-4F83-975C-39680D7BF31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68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6B70E-4051-48E6-A14C-6F66A41AC2A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224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AFD8E-2A1D-482A-A458-812A03F3905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326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B33AC-0CAF-485C-82E6-FE484081504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7178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07091-DE9F-431F-B9B2-A13C96951C2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849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3BD61F-C5B1-42BA-9FBA-B3AFB5E81F6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8590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AFCF2-D571-403A-9B68-80C74170328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301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48409-FA28-425D-8FA5-14CFA271B7A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718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C3680-94C9-4420-AFBD-A0F25FC4694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8342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01617-C83C-4F25-87FC-B163BA670BC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430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C19FD-18C1-4B62-990C-B0C45F41E22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9382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6F6C32C-7DCA-4F83-975C-39680D7BF31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676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5" r:id="rId1"/>
    <p:sldLayoutId id="2147484426" r:id="rId2"/>
    <p:sldLayoutId id="2147484427" r:id="rId3"/>
    <p:sldLayoutId id="2147484428" r:id="rId4"/>
    <p:sldLayoutId id="2147484429" r:id="rId5"/>
    <p:sldLayoutId id="2147484430" r:id="rId6"/>
    <p:sldLayoutId id="2147484431" r:id="rId7"/>
    <p:sldLayoutId id="2147484432" r:id="rId8"/>
    <p:sldLayoutId id="2147484433" r:id="rId9"/>
    <p:sldLayoutId id="2147484434" r:id="rId10"/>
    <p:sldLayoutId id="2147484435" r:id="rId11"/>
    <p:sldLayoutId id="2147484436" r:id="rId12"/>
    <p:sldLayoutId id="2147484437" r:id="rId13"/>
    <p:sldLayoutId id="2147484438" r:id="rId14"/>
    <p:sldLayoutId id="2147484439" r:id="rId15"/>
    <p:sldLayoutId id="2147484440" r:id="rId16"/>
    <p:sldLayoutId id="2147484441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0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gif"/><Relationship Id="rId4" Type="http://schemas.openxmlformats.org/officeDocument/2006/relationships/image" Target="../media/image28.pn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2" y="1654259"/>
            <a:ext cx="7645471" cy="3358918"/>
          </a:xfrm>
          <a:gradFill>
            <a:gsLst>
              <a:gs pos="10000">
                <a:schemeClr val="bg1"/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eaLnBrk="0" hangingPunct="0"/>
            <a:r>
              <a:rPr lang="ru-RU" sz="2800" b="1" dirty="0" smtClean="0">
                <a:solidFill>
                  <a:srgbClr val="0904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Доклад </a:t>
            </a:r>
            <a:br>
              <a:rPr lang="ru-RU" sz="2800" b="1" dirty="0" smtClean="0">
                <a:solidFill>
                  <a:srgbClr val="0904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904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правоприменительной практике </a:t>
            </a:r>
            <a:br>
              <a:rPr lang="ru-RU" sz="2800" b="1" dirty="0" smtClean="0">
                <a:solidFill>
                  <a:srgbClr val="0904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904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руководством по соблюдению обязательных требований в сфере лицензионного контроля, контроля за обращением лекарственных средств для ветеринарного применения, контроля за перемещением подконтрольных товаров</a:t>
            </a:r>
            <a:endParaRPr lang="ru-RU" sz="2800" dirty="0">
              <a:solidFill>
                <a:srgbClr val="09046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45674" y="5954233"/>
            <a:ext cx="395510" cy="279400"/>
          </a:xfrm>
        </p:spPr>
        <p:txBody>
          <a:bodyPr/>
          <a:lstStyle/>
          <a:p>
            <a:pPr>
              <a:defRPr/>
            </a:pPr>
            <a:fld id="{A50B33AC-0CAF-485C-82E6-FE484081504E}" type="slidenum">
              <a:rPr lang="ru-RU" altLang="ru-RU" smtClean="0"/>
              <a:pPr>
                <a:defRPr/>
              </a:pPr>
              <a:t>1</a:t>
            </a:fld>
            <a:endParaRPr lang="ru-RU" alt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115616" y="481824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Круглая лента лицом вниз 5"/>
          <p:cNvSpPr/>
          <p:nvPr/>
        </p:nvSpPr>
        <p:spPr>
          <a:xfrm>
            <a:off x="1406882" y="5223453"/>
            <a:ext cx="6336704" cy="939808"/>
          </a:xfrm>
          <a:prstGeom prst="ellipseRibbon">
            <a:avLst/>
          </a:prstGeom>
          <a:gradFill>
            <a:gsLst>
              <a:gs pos="0">
                <a:schemeClr val="bg1"/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b="1" dirty="0" smtClean="0">
              <a:solidFill>
                <a:srgbClr val="09046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200" b="1" dirty="0" smtClean="0">
                <a:solidFill>
                  <a:srgbClr val="0904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200" b="1" dirty="0">
                <a:solidFill>
                  <a:srgbClr val="0904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Саранск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rgbClr val="0904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 октября 2021 </a:t>
            </a:r>
            <a:r>
              <a:rPr lang="ru-RU" sz="2200" b="1" dirty="0">
                <a:solidFill>
                  <a:srgbClr val="0904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algn="ctr"/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609285" y="332656"/>
            <a:ext cx="7931899" cy="1143008"/>
            <a:chOff x="357158" y="214290"/>
            <a:chExt cx="8501062" cy="1143008"/>
          </a:xfrm>
        </p:grpSpPr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357158" y="214290"/>
              <a:ext cx="8501062" cy="1143008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</a:gradFill>
            <a:ln w="222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eaLnBrk="0" hangingPunct="0"/>
              <a:r>
                <a:rPr lang="ru-RU" sz="2200" b="1" dirty="0" smtClean="0">
                  <a:solidFill>
                    <a:srgbClr val="000066"/>
                  </a:solidFill>
                  <a:latin typeface="Times New Roman" pitchFamily="18" charset="0"/>
                </a:rPr>
                <a:t>Отдел государственного ветеринарного надзора </a:t>
              </a:r>
            </a:p>
            <a:p>
              <a:pPr algn="ctr" eaLnBrk="0" hangingPunct="0"/>
              <a:r>
                <a:rPr lang="ru-RU" sz="2200" b="1" dirty="0" smtClean="0">
                  <a:solidFill>
                    <a:srgbClr val="000066"/>
                  </a:solidFill>
                  <a:latin typeface="Times New Roman" pitchFamily="18" charset="0"/>
                </a:rPr>
                <a:t>на Государственной границе РФ и транспорте </a:t>
              </a:r>
            </a:p>
            <a:p>
              <a:pPr algn="ctr" eaLnBrk="0" hangingPunct="0"/>
              <a:r>
                <a:rPr lang="ru-RU" sz="2200" b="1" dirty="0" smtClean="0">
                  <a:solidFill>
                    <a:srgbClr val="000066"/>
                  </a:solidFill>
                  <a:latin typeface="Times New Roman" pitchFamily="18" charset="0"/>
                </a:rPr>
                <a:t>по Республике Мордовия </a:t>
              </a:r>
              <a:endParaRPr lang="ru-RU" sz="2200" b="1" dirty="0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pic>
          <p:nvPicPr>
            <p:cNvPr id="21" name="Picture 10" descr="D:\ДОКУМЕНТЫ\Блокнот Россельхознадзора\герб.png"/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</a:blip>
            <a:srcRect/>
            <a:stretch>
              <a:fillRect/>
            </a:stretch>
          </p:blipFill>
          <p:spPr bwMode="auto">
            <a:xfrm>
              <a:off x="500417" y="338060"/>
              <a:ext cx="821322" cy="895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 descr="D:\Мои документы\Презентации и доклады\4. Доклад к публичным слушаниям за 3 квартал\1997799_149201406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45573" y="392885"/>
              <a:ext cx="1012647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60352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B33AC-0CAF-485C-82E6-FE484081504E}" type="slidenum">
              <a:rPr lang="ru-RU" altLang="ru-RU" smtClean="0"/>
              <a:pPr>
                <a:defRPr/>
              </a:pPr>
              <a:t>10</a:t>
            </a:fld>
            <a:endParaRPr lang="ru-RU" alt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115616" y="481824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3454378"/>
              </p:ext>
            </p:extLst>
          </p:nvPr>
        </p:nvGraphicFramePr>
        <p:xfrm>
          <a:off x="755576" y="1599434"/>
          <a:ext cx="7632848" cy="4565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827584" y="1654259"/>
            <a:ext cx="7488832" cy="622613"/>
          </a:xfrm>
          <a:prstGeom prst="rect">
            <a:avLst/>
          </a:prstGeom>
          <a:solidFill>
            <a:schemeClr val="bg1"/>
          </a:solidFill>
          <a:ln w="22225">
            <a:solidFill>
              <a:srgbClr val="2D7154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поступления подконтрольных товаров</a:t>
            </a:r>
            <a:endParaRPr lang="ru-RU" sz="2000" b="1" dirty="0">
              <a:solidFill>
                <a:srgbClr val="09046C"/>
              </a:solidFill>
              <a:latin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09285" y="332656"/>
            <a:ext cx="7931899" cy="1143008"/>
            <a:chOff x="357158" y="214290"/>
            <a:chExt cx="8501062" cy="1143008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57158" y="214290"/>
              <a:ext cx="8501062" cy="1143008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</a:gradFill>
            <a:ln w="222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eaLnBrk="0" hangingPunct="0"/>
              <a:r>
                <a:rPr lang="ru-RU" sz="2200" b="1" dirty="0" smtClean="0">
                  <a:solidFill>
                    <a:srgbClr val="000066"/>
                  </a:solidFill>
                  <a:latin typeface="Times New Roman" pitchFamily="18" charset="0"/>
                </a:rPr>
                <a:t>Отдел государственного ветеринарного надзора </a:t>
              </a:r>
            </a:p>
            <a:p>
              <a:pPr algn="ctr" eaLnBrk="0" hangingPunct="0"/>
              <a:r>
                <a:rPr lang="ru-RU" sz="2200" b="1" dirty="0" smtClean="0">
                  <a:solidFill>
                    <a:srgbClr val="000066"/>
                  </a:solidFill>
                  <a:latin typeface="Times New Roman" pitchFamily="18" charset="0"/>
                </a:rPr>
                <a:t>на Государственной границе РФ и транспорте </a:t>
              </a:r>
            </a:p>
            <a:p>
              <a:pPr algn="ctr" eaLnBrk="0" hangingPunct="0"/>
              <a:r>
                <a:rPr lang="ru-RU" sz="2200" b="1" dirty="0" smtClean="0">
                  <a:solidFill>
                    <a:srgbClr val="000066"/>
                  </a:solidFill>
                  <a:latin typeface="Times New Roman" pitchFamily="18" charset="0"/>
                </a:rPr>
                <a:t>по Республике Мордовия </a:t>
              </a:r>
              <a:endParaRPr lang="ru-RU" sz="2200" b="1" dirty="0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pic>
          <p:nvPicPr>
            <p:cNvPr id="19" name="Picture 10" descr="D:\ДОКУМЕНТЫ\Блокнот Россельхознадзора\герб.png"/>
            <p:cNvPicPr>
              <a:picLocks noChangeAspect="1" noChangeArrowheads="1"/>
            </p:cNvPicPr>
            <p:nvPr/>
          </p:nvPicPr>
          <p:blipFill>
            <a:blip r:embed="rId4" cstate="print">
              <a:lum contrast="12000"/>
            </a:blip>
            <a:srcRect/>
            <a:stretch>
              <a:fillRect/>
            </a:stretch>
          </p:blipFill>
          <p:spPr bwMode="auto">
            <a:xfrm>
              <a:off x="500417" y="338060"/>
              <a:ext cx="821322" cy="895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 descr="D:\Мои документы\Презентации и доклады\4. Доклад к публичным слушаниям за 3 квартал\1997799_149201406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45573" y="392885"/>
              <a:ext cx="1012647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55865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B33AC-0CAF-485C-82E6-FE484081504E}" type="slidenum">
              <a:rPr lang="ru-RU" altLang="ru-RU" smtClean="0"/>
              <a:pPr>
                <a:defRPr/>
              </a:pPr>
              <a:t>11</a:t>
            </a:fld>
            <a:endParaRPr lang="ru-RU" alt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115616" y="481824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34824" y="3048702"/>
            <a:ext cx="7632848" cy="97690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</a:rPr>
              <a:t>вывезено в страны Содружества Независимых Государств – 50 партий готовой мясной продукции и полуфабрикатов в количестве 946,0 тонн и 6 партий продуктов переработки куриного яйца (желток яичный, белок яичный, меланж яичный) в количестве 49,0 тонн на Украину</a:t>
            </a:r>
          </a:p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722980" y="1561351"/>
            <a:ext cx="7632848" cy="332286"/>
          </a:xfrm>
          <a:prstGeom prst="rect">
            <a:avLst/>
          </a:prstGeom>
          <a:solidFill>
            <a:schemeClr val="bg1"/>
          </a:solidFill>
          <a:ln w="22225">
            <a:solidFill>
              <a:srgbClr val="2D7154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Контроль за отправкой подконтрольных товаров:</a:t>
            </a:r>
            <a:endParaRPr lang="ru-RU" sz="2000" b="1" dirty="0">
              <a:solidFill>
                <a:srgbClr val="09046C"/>
              </a:solidFill>
              <a:latin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2980" y="1979323"/>
            <a:ext cx="7632848" cy="102291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</a:rPr>
              <a:t>вывезено в страны Европейского союза и другие страны – 227 партий кормов (жом свекловичный) в количестве 15857,95 тонн в Латвийскую Республику и 8 партий готовой мясной продукции и полуфабрикатов в количестве 144,74 тонн в Республику Абхазия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4824" y="4111295"/>
            <a:ext cx="7632848" cy="71168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</a:rPr>
              <a:t>вывезено в другие субъекты Российской Федерации – 116 партий мяса и мясопродукции в количестве 4885,3 тонн и 144 партии кормов в количестве 10631,0 тонна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9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335" y="4890967"/>
            <a:ext cx="1915899" cy="127910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6200000" scaled="1"/>
            <a:tileRect/>
          </a:gra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1807" y="4886477"/>
            <a:ext cx="1915899" cy="127790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6200000" scaled="1"/>
            <a:tileRect/>
          </a:gra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Рисунок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804" y="4886477"/>
            <a:ext cx="1670337" cy="127910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6200000" scaled="1"/>
            <a:tileRect/>
          </a:gra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Рисунок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663" y="4886477"/>
            <a:ext cx="1705476" cy="127910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6200000" scaled="1"/>
            <a:tileRect/>
          </a:gra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19" name="Группа 18"/>
          <p:cNvGrpSpPr/>
          <p:nvPr/>
        </p:nvGrpSpPr>
        <p:grpSpPr>
          <a:xfrm>
            <a:off x="609285" y="332656"/>
            <a:ext cx="7931899" cy="1143008"/>
            <a:chOff x="357158" y="214290"/>
            <a:chExt cx="8501062" cy="1143008"/>
          </a:xfrm>
        </p:grpSpPr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357158" y="214290"/>
              <a:ext cx="8501062" cy="1143008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</a:gradFill>
            <a:ln w="222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eaLnBrk="0" hangingPunct="0"/>
              <a:r>
                <a:rPr lang="ru-RU" sz="2200" b="1" dirty="0" smtClean="0">
                  <a:solidFill>
                    <a:srgbClr val="000066"/>
                  </a:solidFill>
                  <a:latin typeface="Times New Roman" pitchFamily="18" charset="0"/>
                </a:rPr>
                <a:t>Отдел государственного ветеринарного надзора </a:t>
              </a:r>
            </a:p>
            <a:p>
              <a:pPr algn="ctr" eaLnBrk="0" hangingPunct="0"/>
              <a:r>
                <a:rPr lang="ru-RU" sz="2200" b="1" dirty="0" smtClean="0">
                  <a:solidFill>
                    <a:srgbClr val="000066"/>
                  </a:solidFill>
                  <a:latin typeface="Times New Roman" pitchFamily="18" charset="0"/>
                </a:rPr>
                <a:t>на Государственной границе РФ и транспорте </a:t>
              </a:r>
            </a:p>
            <a:p>
              <a:pPr algn="ctr" eaLnBrk="0" hangingPunct="0"/>
              <a:r>
                <a:rPr lang="ru-RU" sz="2200" b="1" dirty="0" smtClean="0">
                  <a:solidFill>
                    <a:srgbClr val="000066"/>
                  </a:solidFill>
                  <a:latin typeface="Times New Roman" pitchFamily="18" charset="0"/>
                </a:rPr>
                <a:t>по Республике Мордовия </a:t>
              </a:r>
              <a:endParaRPr lang="ru-RU" sz="2200" b="1" dirty="0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pic>
          <p:nvPicPr>
            <p:cNvPr id="21" name="Picture 10" descr="D:\ДОКУМЕНТЫ\Блокнот Россельхознадзора\герб.png"/>
            <p:cNvPicPr>
              <a:picLocks noChangeAspect="1" noChangeArrowheads="1"/>
            </p:cNvPicPr>
            <p:nvPr/>
          </p:nvPicPr>
          <p:blipFill>
            <a:blip r:embed="rId7" cstate="print">
              <a:lum contrast="12000"/>
            </a:blip>
            <a:srcRect/>
            <a:stretch>
              <a:fillRect/>
            </a:stretch>
          </p:blipFill>
          <p:spPr bwMode="auto">
            <a:xfrm>
              <a:off x="500417" y="338060"/>
              <a:ext cx="821322" cy="895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 descr="D:\Мои документы\Презентации и доклады\4. Доклад к публичным слушаниям за 3 квартал\1997799_1492014063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845573" y="392885"/>
              <a:ext cx="1012647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48576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B33AC-0CAF-485C-82E6-FE484081504E}" type="slidenum">
              <a:rPr lang="ru-RU" altLang="ru-RU" smtClean="0"/>
              <a:pPr>
                <a:defRPr/>
              </a:pPr>
              <a:t>12</a:t>
            </a:fld>
            <a:endParaRPr lang="ru-RU" alt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115616" y="481824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1745892"/>
              </p:ext>
            </p:extLst>
          </p:nvPr>
        </p:nvGraphicFramePr>
        <p:xfrm>
          <a:off x="755575" y="1571612"/>
          <a:ext cx="7795153" cy="4593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836727" y="1660362"/>
            <a:ext cx="7632848" cy="400485"/>
          </a:xfrm>
          <a:prstGeom prst="rect">
            <a:avLst/>
          </a:prstGeom>
          <a:solidFill>
            <a:schemeClr val="bg1"/>
          </a:solidFill>
          <a:ln w="22225">
            <a:solidFill>
              <a:srgbClr val="2D7154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отправки подконтрольных товаров:</a:t>
            </a:r>
            <a:endParaRPr lang="ru-RU" sz="2000" b="1" dirty="0">
              <a:solidFill>
                <a:srgbClr val="09046C"/>
              </a:solidFill>
              <a:latin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09285" y="332656"/>
            <a:ext cx="7931899" cy="1143008"/>
            <a:chOff x="357158" y="214290"/>
            <a:chExt cx="8501062" cy="1143008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57158" y="214290"/>
              <a:ext cx="8501062" cy="1143008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</a:gradFill>
            <a:ln w="222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eaLnBrk="0" hangingPunct="0"/>
              <a:r>
                <a:rPr lang="ru-RU" sz="2200" b="1" dirty="0" smtClean="0">
                  <a:solidFill>
                    <a:srgbClr val="000066"/>
                  </a:solidFill>
                  <a:latin typeface="Times New Roman" pitchFamily="18" charset="0"/>
                </a:rPr>
                <a:t>Отдел государственного ветеринарного надзора </a:t>
              </a:r>
            </a:p>
            <a:p>
              <a:pPr algn="ctr" eaLnBrk="0" hangingPunct="0"/>
              <a:r>
                <a:rPr lang="ru-RU" sz="2200" b="1" dirty="0" smtClean="0">
                  <a:solidFill>
                    <a:srgbClr val="000066"/>
                  </a:solidFill>
                  <a:latin typeface="Times New Roman" pitchFamily="18" charset="0"/>
                </a:rPr>
                <a:t>на Государственной границе РФ и транспорте </a:t>
              </a:r>
            </a:p>
            <a:p>
              <a:pPr algn="ctr" eaLnBrk="0" hangingPunct="0"/>
              <a:r>
                <a:rPr lang="ru-RU" sz="2200" b="1" dirty="0" smtClean="0">
                  <a:solidFill>
                    <a:srgbClr val="000066"/>
                  </a:solidFill>
                  <a:latin typeface="Times New Roman" pitchFamily="18" charset="0"/>
                </a:rPr>
                <a:t>по Республике Мордовия </a:t>
              </a:r>
              <a:endParaRPr lang="ru-RU" sz="2200" b="1" dirty="0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pic>
          <p:nvPicPr>
            <p:cNvPr id="19" name="Picture 10" descr="D:\ДОКУМЕНТЫ\Блокнот Россельхознадзора\герб.png"/>
            <p:cNvPicPr>
              <a:picLocks noChangeAspect="1" noChangeArrowheads="1"/>
            </p:cNvPicPr>
            <p:nvPr/>
          </p:nvPicPr>
          <p:blipFill>
            <a:blip r:embed="rId4" cstate="print">
              <a:lum contrast="12000"/>
            </a:blip>
            <a:srcRect/>
            <a:stretch>
              <a:fillRect/>
            </a:stretch>
          </p:blipFill>
          <p:spPr bwMode="auto">
            <a:xfrm>
              <a:off x="500417" y="338060"/>
              <a:ext cx="821322" cy="895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 descr="D:\Мои документы\Презентации и доклады\4. Доклад к публичным слушаниям за 3 квартал\1997799_149201406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45573" y="392885"/>
              <a:ext cx="1012647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63428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B33AC-0CAF-485C-82E6-FE484081504E}" type="slidenum">
              <a:rPr lang="ru-RU" altLang="ru-RU" smtClean="0"/>
              <a:pPr>
                <a:defRPr/>
              </a:pPr>
              <a:t>13</a:t>
            </a:fld>
            <a:endParaRPr lang="ru-RU" altLang="ru-RU" dirty="0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755576" y="1562850"/>
            <a:ext cx="7625484" cy="980055"/>
          </a:xfrm>
          <a:prstGeom prst="rect">
            <a:avLst/>
          </a:prstGeom>
          <a:solidFill>
            <a:schemeClr val="bg1"/>
          </a:solidFill>
          <a:ln w="22225">
            <a:solidFill>
              <a:srgbClr val="2D7154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Показатели деятельности в сфере предоставления </a:t>
            </a:r>
          </a:p>
          <a:p>
            <a:pPr algn="ctr" eaLnBrk="0" hangingPunct="0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государственной услуги по лицензированию </a:t>
            </a:r>
          </a:p>
          <a:p>
            <a:pPr algn="ctr" eaLnBrk="0" hangingPunct="0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фармацевтической деятельности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15616" y="481824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877408486"/>
              </p:ext>
            </p:extLst>
          </p:nvPr>
        </p:nvGraphicFramePr>
        <p:xfrm>
          <a:off x="755576" y="2564904"/>
          <a:ext cx="7625484" cy="3653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4908" y="2723575"/>
            <a:ext cx="1864515" cy="2160238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609285" y="332656"/>
            <a:ext cx="7931899" cy="1143008"/>
            <a:chOff x="357158" y="214290"/>
            <a:chExt cx="8501062" cy="1143008"/>
          </a:xfrm>
        </p:grpSpPr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357158" y="214290"/>
              <a:ext cx="8501062" cy="1143008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</a:gradFill>
            <a:ln w="222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eaLnBrk="0" hangingPunct="0"/>
              <a:r>
                <a:rPr lang="ru-RU" sz="2200" b="1" dirty="0" smtClean="0">
                  <a:solidFill>
                    <a:srgbClr val="000066"/>
                  </a:solidFill>
                  <a:latin typeface="Times New Roman" pitchFamily="18" charset="0"/>
                </a:rPr>
                <a:t>Отдел государственного ветеринарного надзора </a:t>
              </a:r>
            </a:p>
            <a:p>
              <a:pPr algn="ctr" eaLnBrk="0" hangingPunct="0"/>
              <a:r>
                <a:rPr lang="ru-RU" sz="2200" b="1" dirty="0" smtClean="0">
                  <a:solidFill>
                    <a:srgbClr val="000066"/>
                  </a:solidFill>
                  <a:latin typeface="Times New Roman" pitchFamily="18" charset="0"/>
                </a:rPr>
                <a:t>на Государственной границе РФ и транспорте </a:t>
              </a:r>
            </a:p>
            <a:p>
              <a:pPr algn="ctr" eaLnBrk="0" hangingPunct="0"/>
              <a:r>
                <a:rPr lang="ru-RU" sz="2200" b="1" dirty="0" smtClean="0">
                  <a:solidFill>
                    <a:srgbClr val="000066"/>
                  </a:solidFill>
                  <a:latin typeface="Times New Roman" pitchFamily="18" charset="0"/>
                </a:rPr>
                <a:t>по Республике Мордовия </a:t>
              </a:r>
              <a:endParaRPr lang="ru-RU" sz="2200" b="1" dirty="0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pic>
          <p:nvPicPr>
            <p:cNvPr id="13" name="Picture 10" descr="D:\ДОКУМЕНТЫ\Блокнот Россельхознадзора\герб.png"/>
            <p:cNvPicPr>
              <a:picLocks noChangeAspect="1" noChangeArrowheads="1"/>
            </p:cNvPicPr>
            <p:nvPr/>
          </p:nvPicPr>
          <p:blipFill>
            <a:blip r:embed="rId5" cstate="print">
              <a:lum contrast="12000"/>
            </a:blip>
            <a:srcRect/>
            <a:stretch>
              <a:fillRect/>
            </a:stretch>
          </p:blipFill>
          <p:spPr bwMode="auto">
            <a:xfrm>
              <a:off x="500417" y="338060"/>
              <a:ext cx="821322" cy="895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 descr="D:\Мои документы\Презентации и доклады\4. Доклад к публичным слушаниям за 3 квартал\1997799_1492014063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45573" y="392885"/>
              <a:ext cx="1012647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407612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33AC-0CAF-485C-82E6-FE484081504E}" type="slidenum">
              <a:rPr lang="ru-RU" altLang="ru-RU" smtClean="0"/>
              <a:pPr/>
              <a:t>14</a:t>
            </a:fld>
            <a:endParaRPr lang="ru-RU" alt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115616" y="481824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183760881"/>
              </p:ext>
            </p:extLst>
          </p:nvPr>
        </p:nvGraphicFramePr>
        <p:xfrm>
          <a:off x="755575" y="1464456"/>
          <a:ext cx="7632849" cy="4775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795261" y="1547688"/>
            <a:ext cx="7553476" cy="472622"/>
          </a:xfrm>
          <a:prstGeom prst="rect">
            <a:avLst/>
          </a:prstGeom>
          <a:solidFill>
            <a:schemeClr val="bg1"/>
          </a:solidFill>
          <a:ln w="22225">
            <a:solidFill>
              <a:srgbClr val="2D7154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Обследования предприятий Республики Мордовия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09285" y="332656"/>
            <a:ext cx="7931899" cy="1143008"/>
            <a:chOff x="357158" y="214290"/>
            <a:chExt cx="8501062" cy="1143008"/>
          </a:xfrm>
        </p:grpSpPr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357158" y="214290"/>
              <a:ext cx="8501062" cy="1143008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</a:gradFill>
            <a:ln w="222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eaLnBrk="0" hangingPunct="0"/>
              <a:r>
                <a:rPr lang="ru-RU" sz="2200" b="1" dirty="0" smtClean="0">
                  <a:solidFill>
                    <a:srgbClr val="000066"/>
                  </a:solidFill>
                  <a:latin typeface="Times New Roman" pitchFamily="18" charset="0"/>
                </a:rPr>
                <a:t>Отдел государственного ветеринарного надзора </a:t>
              </a:r>
            </a:p>
            <a:p>
              <a:pPr algn="ctr" eaLnBrk="0" hangingPunct="0"/>
              <a:r>
                <a:rPr lang="ru-RU" sz="2200" b="1" dirty="0" smtClean="0">
                  <a:solidFill>
                    <a:srgbClr val="000066"/>
                  </a:solidFill>
                  <a:latin typeface="Times New Roman" pitchFamily="18" charset="0"/>
                </a:rPr>
                <a:t>на Государственной границе РФ и транспорте </a:t>
              </a:r>
            </a:p>
            <a:p>
              <a:pPr algn="ctr" eaLnBrk="0" hangingPunct="0"/>
              <a:r>
                <a:rPr lang="ru-RU" sz="2200" b="1" dirty="0" smtClean="0">
                  <a:solidFill>
                    <a:srgbClr val="000066"/>
                  </a:solidFill>
                  <a:latin typeface="Times New Roman" pitchFamily="18" charset="0"/>
                </a:rPr>
                <a:t>по Республике Мордовия </a:t>
              </a:r>
              <a:endParaRPr lang="ru-RU" sz="2200" b="1" dirty="0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pic>
          <p:nvPicPr>
            <p:cNvPr id="13" name="Picture 10" descr="D:\ДОКУМЕНТЫ\Блокнот Россельхознадзора\герб.png"/>
            <p:cNvPicPr>
              <a:picLocks noChangeAspect="1" noChangeArrowheads="1"/>
            </p:cNvPicPr>
            <p:nvPr/>
          </p:nvPicPr>
          <p:blipFill>
            <a:blip r:embed="rId4" cstate="print">
              <a:lum contrast="12000"/>
            </a:blip>
            <a:srcRect/>
            <a:stretch>
              <a:fillRect/>
            </a:stretch>
          </p:blipFill>
          <p:spPr bwMode="auto">
            <a:xfrm>
              <a:off x="500417" y="338060"/>
              <a:ext cx="821322" cy="895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 descr="D:\Мои документы\Презентации и доклады\4. Доклад к публичным слушаниям за 3 квартал\1997799_149201406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45573" y="392885"/>
              <a:ext cx="1012647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346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B33AC-0CAF-485C-82E6-FE484081504E}" type="slidenum">
              <a:rPr lang="ru-RU" altLang="ru-RU" smtClean="0"/>
              <a:pPr>
                <a:defRPr/>
              </a:pPr>
              <a:t>15</a:t>
            </a:fld>
            <a:endParaRPr lang="ru-RU" altLang="ru-RU" dirty="0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755576" y="1564443"/>
            <a:ext cx="7632848" cy="1360501"/>
          </a:xfrm>
          <a:prstGeom prst="rect">
            <a:avLst/>
          </a:prstGeom>
          <a:solidFill>
            <a:schemeClr val="bg1"/>
          </a:solidFill>
          <a:ln w="22225">
            <a:solidFill>
              <a:srgbClr val="2D7154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Мероприятия по организации и отбору проб в рамках государственного </a:t>
            </a:r>
          </a:p>
          <a:p>
            <a:pPr algn="ctr" eaLnBrk="0" hangingPunct="0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задания по контролю качества лекарственных средств для </a:t>
            </a:r>
          </a:p>
          <a:p>
            <a:pPr algn="ctr" eaLnBrk="0" hangingPunct="0"/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етеринарного применения и выборочному контролю качества </a:t>
            </a:r>
          </a:p>
          <a:p>
            <a:pPr algn="ctr" eaLnBrk="0" hangingPunct="0"/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екарственных средств для ветеринарного применения, мониторинга </a:t>
            </a:r>
          </a:p>
          <a:p>
            <a:pPr algn="ctr" eaLnBrk="0" hangingPunct="0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качества и безопасности продукции и кормов</a:t>
            </a:r>
            <a:endParaRPr lang="ru-RU" b="1" dirty="0" smtClean="0">
              <a:solidFill>
                <a:srgbClr val="09046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924932521"/>
              </p:ext>
            </p:extLst>
          </p:nvPr>
        </p:nvGraphicFramePr>
        <p:xfrm>
          <a:off x="755576" y="2996952"/>
          <a:ext cx="7632848" cy="3152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609285" y="332656"/>
            <a:ext cx="7931899" cy="1143008"/>
            <a:chOff x="357158" y="214290"/>
            <a:chExt cx="8501062" cy="1143008"/>
          </a:xfrm>
        </p:grpSpPr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357158" y="214290"/>
              <a:ext cx="8501062" cy="1143008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</a:gradFill>
            <a:ln w="222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eaLnBrk="0" hangingPunct="0"/>
              <a:r>
                <a:rPr lang="ru-RU" sz="2200" b="1" dirty="0" smtClean="0">
                  <a:solidFill>
                    <a:srgbClr val="000066"/>
                  </a:solidFill>
                  <a:latin typeface="Times New Roman" pitchFamily="18" charset="0"/>
                </a:rPr>
                <a:t>Отдел государственного ветеринарного надзора </a:t>
              </a:r>
            </a:p>
            <a:p>
              <a:pPr algn="ctr" eaLnBrk="0" hangingPunct="0"/>
              <a:r>
                <a:rPr lang="ru-RU" sz="2200" b="1" dirty="0" smtClean="0">
                  <a:solidFill>
                    <a:srgbClr val="000066"/>
                  </a:solidFill>
                  <a:latin typeface="Times New Roman" pitchFamily="18" charset="0"/>
                </a:rPr>
                <a:t>на Государственной границе РФ и транспорте </a:t>
              </a:r>
            </a:p>
            <a:p>
              <a:pPr algn="ctr" eaLnBrk="0" hangingPunct="0"/>
              <a:r>
                <a:rPr lang="ru-RU" sz="2200" b="1" dirty="0" smtClean="0">
                  <a:solidFill>
                    <a:srgbClr val="000066"/>
                  </a:solidFill>
                  <a:latin typeface="Times New Roman" pitchFamily="18" charset="0"/>
                </a:rPr>
                <a:t>по Республике Мордовия </a:t>
              </a:r>
              <a:endParaRPr lang="ru-RU" sz="2200" b="1" dirty="0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pic>
          <p:nvPicPr>
            <p:cNvPr id="16" name="Picture 10" descr="D:\ДОКУМЕНТЫ\Блокнот Россельхознадзора\герб.png"/>
            <p:cNvPicPr>
              <a:picLocks noChangeAspect="1" noChangeArrowheads="1"/>
            </p:cNvPicPr>
            <p:nvPr/>
          </p:nvPicPr>
          <p:blipFill>
            <a:blip r:embed="rId4" cstate="print">
              <a:lum contrast="12000"/>
            </a:blip>
            <a:srcRect/>
            <a:stretch>
              <a:fillRect/>
            </a:stretch>
          </p:blipFill>
          <p:spPr bwMode="auto">
            <a:xfrm>
              <a:off x="500417" y="338060"/>
              <a:ext cx="821322" cy="895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D:\Мои документы\Презентации и доклады\4. Доклад к публичным слушаниям за 3 квартал\1997799_149201406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45573" y="392885"/>
              <a:ext cx="1012647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19274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4211960" y="2587394"/>
            <a:ext cx="4176464" cy="1643074"/>
          </a:xfrm>
          <a:prstGeom prst="roundRect">
            <a:avLst/>
          </a:prstGeom>
          <a:gradFill>
            <a:gsLst>
              <a:gs pos="37000">
                <a:srgbClr val="CFECE0"/>
              </a:gs>
              <a:gs pos="0">
                <a:srgbClr val="BBCD75"/>
              </a:gs>
              <a:gs pos="0">
                <a:schemeClr val="bg1"/>
              </a:gs>
              <a:gs pos="74000">
                <a:srgbClr val="9FD9C0">
                  <a:lumMod val="45000"/>
                  <a:lumOff val="55000"/>
                </a:srgbClr>
              </a:gs>
              <a:gs pos="83000">
                <a:srgbClr val="9FD9C0"/>
              </a:gs>
              <a:gs pos="100000">
                <a:srgbClr val="BFE5D5"/>
              </a:gs>
            </a:gsLst>
            <a:lin ang="5400000" scaled="1"/>
          </a:gradFill>
          <a:ln w="22225">
            <a:solidFill>
              <a:srgbClr val="2D7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187624" y="4317459"/>
            <a:ext cx="4176464" cy="1643074"/>
          </a:xfrm>
          <a:prstGeom prst="roundRect">
            <a:avLst/>
          </a:prstGeom>
          <a:gradFill>
            <a:gsLst>
              <a:gs pos="37000">
                <a:srgbClr val="CFECE0"/>
              </a:gs>
              <a:gs pos="0">
                <a:srgbClr val="BBCD75"/>
              </a:gs>
              <a:gs pos="0">
                <a:schemeClr val="bg1"/>
              </a:gs>
              <a:gs pos="74000">
                <a:srgbClr val="9FD9C0">
                  <a:lumMod val="45000"/>
                  <a:lumOff val="55000"/>
                </a:srgbClr>
              </a:gs>
              <a:gs pos="83000">
                <a:srgbClr val="9FD9C0"/>
              </a:gs>
              <a:gs pos="100000">
                <a:srgbClr val="BFE5D5"/>
              </a:gs>
            </a:gsLst>
            <a:lin ang="5400000" scaled="1"/>
          </a:gradFill>
          <a:ln w="22225">
            <a:solidFill>
              <a:srgbClr val="2D7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44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06311E-D1AB-465A-B6E7-06B65F3E6466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  <p:sp>
        <p:nvSpPr>
          <p:cNvPr id="61442" name="AutoShape 2" descr="http://www.balt-cold.ru/uploads/posts/2011-07/1311168977_p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61443" name="AutoShape 4" descr="http://www.balt-cold.ru/uploads/posts/2011-07/1311168977_p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pic>
        <p:nvPicPr>
          <p:cNvPr id="263174" name="Picture 6" descr="http://library.1pku.ru/wp-content/uploads/2015/12/news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441894"/>
            <a:ext cx="1286474" cy="1354183"/>
          </a:xfrm>
          <a:prstGeom prst="rect">
            <a:avLst/>
          </a:prstGeom>
          <a:noFill/>
        </p:spPr>
      </p:pic>
      <p:pic>
        <p:nvPicPr>
          <p:cNvPr id="263176" name="Picture 8" descr="http://www.peacefond.ru/pics/2014/03.23/izvestiya_mordovi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7999" y="4857760"/>
            <a:ext cx="1066217" cy="571504"/>
          </a:xfrm>
          <a:prstGeom prst="rect">
            <a:avLst/>
          </a:prstGeom>
          <a:noFill/>
        </p:spPr>
      </p:pic>
      <p:pic>
        <p:nvPicPr>
          <p:cNvPr id="263178" name="Picture 10" descr="http://samtrm.ru/news/2011/images/gazet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97999" y="5441214"/>
            <a:ext cx="1343018" cy="354863"/>
          </a:xfrm>
          <a:prstGeom prst="rect">
            <a:avLst/>
          </a:prstGeom>
          <a:noFill/>
        </p:spPr>
      </p:pic>
      <p:pic>
        <p:nvPicPr>
          <p:cNvPr id="263180" name="Picture 12" descr="http://muzkom.ru/website/muzkom/var/custom/Image/%D0%A1%D1%82%D0%BE%D0%BB%D0%B8%D1%86%D0%B0-%D0%A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97999" y="4441894"/>
            <a:ext cx="1343018" cy="353139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4003525" y="4832371"/>
            <a:ext cx="1214446" cy="571504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solidFill>
              <a:schemeClr val="accent2">
                <a:lumMod val="50000"/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3188" name="Picture 20" descr="D:\Документы\Desktop\Безымянный.jpg"/>
          <p:cNvPicPr>
            <a:picLocks noChangeAspect="1" noChangeArrowheads="1"/>
          </p:cNvPicPr>
          <p:nvPr/>
        </p:nvPicPr>
        <p:blipFill>
          <a:blip r:embed="rId7" cstate="print">
            <a:lum contrast="4000"/>
          </a:blip>
          <a:srcRect/>
          <a:stretch>
            <a:fillRect/>
          </a:stretch>
        </p:blipFill>
        <p:spPr bwMode="auto">
          <a:xfrm>
            <a:off x="4650755" y="2676591"/>
            <a:ext cx="1945956" cy="1410009"/>
          </a:xfrm>
          <a:prstGeom prst="rect">
            <a:avLst/>
          </a:prstGeom>
          <a:noFill/>
        </p:spPr>
      </p:pic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4650755" y="3657975"/>
            <a:ext cx="1928826" cy="428625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 dirty="0" err="1">
                <a:latin typeface="Times New Roman" pitchFamily="18" charset="0"/>
                <a:cs typeface="Tahoma" pitchFamily="34" charset="0"/>
              </a:rPr>
              <a:t>www.ursn-rm.ru</a:t>
            </a:r>
            <a:r>
              <a:rPr lang="ru-RU" b="1" dirty="0">
                <a:latin typeface="Times New Roman" pitchFamily="18" charset="0"/>
              </a:rPr>
              <a:t>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759299" y="3060124"/>
            <a:ext cx="1214446" cy="64294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solidFill>
              <a:schemeClr val="accent2">
                <a:lumMod val="50000"/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219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971600" y="1629976"/>
            <a:ext cx="7180460" cy="827072"/>
          </a:xfrm>
          <a:prstGeom prst="rect">
            <a:avLst/>
          </a:prstGeom>
          <a:solidFill>
            <a:schemeClr val="bg1"/>
          </a:solidFill>
          <a:ln w="22225">
            <a:solidFill>
              <a:srgbClr val="2D7154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работе со средствами массовой информации </a:t>
            </a:r>
          </a:p>
          <a:p>
            <a:pPr algn="ctr" eaLnBrk="0" hangingPunct="0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9 месяцев 2021 года</a:t>
            </a:r>
            <a:endParaRPr lang="ru-RU" b="1" dirty="0" smtClean="0">
              <a:solidFill>
                <a:srgbClr val="09046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609285" y="332656"/>
            <a:ext cx="7931899" cy="1143008"/>
            <a:chOff x="357158" y="214290"/>
            <a:chExt cx="8501062" cy="1143008"/>
          </a:xfrm>
        </p:grpSpPr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357158" y="214290"/>
              <a:ext cx="8501062" cy="1143008"/>
            </a:xfrm>
            <a:prstGeom prst="rect">
              <a:avLst/>
            </a:prstGeom>
            <a:gradFill>
              <a:gsLst>
                <a:gs pos="37000">
                  <a:srgbClr val="CFECE0"/>
                </a:gs>
                <a:gs pos="0">
                  <a:schemeClr val="bg1"/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rgbClr val="9FD9C0"/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</a:gradFill>
            <a:ln w="222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eaLnBrk="0" hangingPunct="0"/>
              <a:r>
                <a:rPr lang="ru-RU" sz="2200" b="1" dirty="0" smtClean="0">
                  <a:solidFill>
                    <a:srgbClr val="000066"/>
                  </a:solidFill>
                  <a:latin typeface="Times New Roman" pitchFamily="18" charset="0"/>
                </a:rPr>
                <a:t>Отдел государственного ветеринарного надзора </a:t>
              </a:r>
            </a:p>
            <a:p>
              <a:pPr algn="ctr" eaLnBrk="0" hangingPunct="0"/>
              <a:r>
                <a:rPr lang="ru-RU" sz="2200" b="1" dirty="0" smtClean="0">
                  <a:solidFill>
                    <a:srgbClr val="000066"/>
                  </a:solidFill>
                  <a:latin typeface="Times New Roman" pitchFamily="18" charset="0"/>
                </a:rPr>
                <a:t>на Государственной границе РФ и транспорте </a:t>
              </a:r>
            </a:p>
            <a:p>
              <a:pPr algn="ctr" eaLnBrk="0" hangingPunct="0"/>
              <a:r>
                <a:rPr lang="ru-RU" sz="2200" b="1" dirty="0" smtClean="0">
                  <a:solidFill>
                    <a:srgbClr val="000066"/>
                  </a:solidFill>
                  <a:latin typeface="Times New Roman" pitchFamily="18" charset="0"/>
                </a:rPr>
                <a:t>по Республике Мордовия </a:t>
              </a:r>
              <a:endParaRPr lang="ru-RU" sz="2200" b="1" dirty="0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pic>
          <p:nvPicPr>
            <p:cNvPr id="32" name="Picture 10" descr="D:\ДОКУМЕНТЫ\Блокнот Россельхознадзора\герб.png"/>
            <p:cNvPicPr>
              <a:picLocks noChangeAspect="1" noChangeArrowheads="1"/>
            </p:cNvPicPr>
            <p:nvPr/>
          </p:nvPicPr>
          <p:blipFill>
            <a:blip r:embed="rId8" cstate="print">
              <a:lum contrast="12000"/>
            </a:blip>
            <a:srcRect/>
            <a:stretch>
              <a:fillRect/>
            </a:stretch>
          </p:blipFill>
          <p:spPr bwMode="auto">
            <a:xfrm>
              <a:off x="500417" y="338060"/>
              <a:ext cx="821322" cy="895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2" descr="D:\Мои документы\Презентации и доклады\4. Доклад к публичным слушаниям за 3 квартал\1997799_1492014063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845573" y="392885"/>
              <a:ext cx="1012647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ctr"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algn="ctr"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algn="ctr"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algn="ctr"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algn="ctr">
              <a:buFont typeface="Arial" panose="020B0604020202020204" pitchFamily="34" charset="0"/>
              <a:buChar char="•"/>
              <a:defRPr/>
            </a:pPr>
            <a:endParaRPr lang="ru-RU" dirty="0" smtClean="0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755576" y="1547821"/>
            <a:ext cx="7650294" cy="467804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829457" y="1628800"/>
            <a:ext cx="7344816" cy="4114357"/>
          </a:xfrm>
          <a:prstGeom prst="wedgeEllipseCallout">
            <a:avLst>
              <a:gd name="adj1" fmla="val -20423"/>
              <a:gd name="adj2" fmla="val 60367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Спасибо </a:t>
            </a:r>
            <a:endParaRPr lang="ru-RU" sz="5400" b="1" dirty="0" smtClean="0">
              <a:ln>
                <a:solidFill>
                  <a:schemeClr val="bg1"/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/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за внимание</a:t>
            </a:r>
            <a:r>
              <a:rPr lang="ru-RU" sz="5400" b="1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!</a:t>
            </a:r>
          </a:p>
          <a:p>
            <a:pPr algn="ctr"/>
            <a:endParaRPr lang="ru-RU" dirty="0"/>
          </a:p>
        </p:txBody>
      </p:sp>
      <p:sp>
        <p:nvSpPr>
          <p:cNvPr id="2" name="7-конечная звезда 1"/>
          <p:cNvSpPr/>
          <p:nvPr/>
        </p:nvSpPr>
        <p:spPr>
          <a:xfrm rot="21266331">
            <a:off x="7549354" y="1618558"/>
            <a:ext cx="787356" cy="720079"/>
          </a:xfrm>
          <a:prstGeom prst="star7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35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scene3d>
            <a:camera prst="isometricOffAxis2Left"/>
            <a:lightRig rig="threePt" dir="t"/>
          </a:scene3d>
          <a:sp3d extrusionH="76200" contourW="12700">
            <a:bevelT prst="convex"/>
            <a:bevelB/>
            <a:extrusionClr>
              <a:schemeClr val="accent2">
                <a:lumMod val="75000"/>
              </a:schemeClr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7-конечная звезда 7"/>
          <p:cNvSpPr/>
          <p:nvPr/>
        </p:nvSpPr>
        <p:spPr>
          <a:xfrm rot="21288503">
            <a:off x="831945" y="5420470"/>
            <a:ext cx="787356" cy="720079"/>
          </a:xfrm>
          <a:prstGeom prst="star7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35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scene3d>
            <a:camera prst="orthographicFront">
              <a:rot lat="21542189" lon="19355472" rev="1137390"/>
            </a:camera>
            <a:lightRig rig="threePt" dir="t"/>
          </a:scene3d>
          <a:sp3d extrusionH="76200" contourW="12700">
            <a:bevelT prst="convex"/>
            <a:bevelB/>
            <a:extrusionClr>
              <a:schemeClr val="accent2">
                <a:lumMod val="75000"/>
              </a:schemeClr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7-конечная звезда 8"/>
          <p:cNvSpPr/>
          <p:nvPr/>
        </p:nvSpPr>
        <p:spPr>
          <a:xfrm rot="519416">
            <a:off x="813203" y="1636829"/>
            <a:ext cx="787356" cy="720079"/>
          </a:xfrm>
          <a:prstGeom prst="star7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35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scene3d>
            <a:camera prst="isometricOffAxis1Right">
              <a:rot lat="1075750" lon="19724643" rev="21502672"/>
            </a:camera>
            <a:lightRig rig="threePt" dir="t"/>
          </a:scene3d>
          <a:sp3d extrusionH="76200" contourW="12700">
            <a:bevelT prst="convex"/>
            <a:bevelB/>
            <a:extrusionClr>
              <a:schemeClr val="accent2">
                <a:lumMod val="75000"/>
              </a:schemeClr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 rot="21288503">
            <a:off x="7575277" y="5471639"/>
            <a:ext cx="787356" cy="720079"/>
          </a:xfrm>
          <a:prstGeom prst="star7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35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scene3d>
            <a:camera prst="perspectiveContrastingRightFacing">
              <a:rot lat="512512" lon="19592484" rev="10219907"/>
            </a:camera>
            <a:lightRig rig="threePt" dir="t"/>
          </a:scene3d>
          <a:sp3d extrusionH="76200" contourW="12700">
            <a:bevelT prst="convex"/>
            <a:bevelB/>
            <a:extrusionClr>
              <a:schemeClr val="accent2">
                <a:lumMod val="75000"/>
              </a:schemeClr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609285" y="332656"/>
            <a:ext cx="7931899" cy="1143008"/>
            <a:chOff x="357158" y="214290"/>
            <a:chExt cx="8501062" cy="1143008"/>
          </a:xfrm>
        </p:grpSpPr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357158" y="214290"/>
              <a:ext cx="8501062" cy="1143008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</a:gradFill>
            <a:ln w="222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eaLnBrk="0" hangingPunct="0"/>
              <a:r>
                <a:rPr lang="ru-RU" sz="2200" b="1" dirty="0" smtClean="0">
                  <a:solidFill>
                    <a:srgbClr val="000066"/>
                  </a:solidFill>
                  <a:latin typeface="Times New Roman" pitchFamily="18" charset="0"/>
                </a:rPr>
                <a:t>Отдел государственного ветеринарного надзора </a:t>
              </a:r>
            </a:p>
            <a:p>
              <a:pPr algn="ctr" eaLnBrk="0" hangingPunct="0"/>
              <a:r>
                <a:rPr lang="ru-RU" sz="2200" b="1" dirty="0" smtClean="0">
                  <a:solidFill>
                    <a:srgbClr val="000066"/>
                  </a:solidFill>
                  <a:latin typeface="Times New Roman" pitchFamily="18" charset="0"/>
                </a:rPr>
                <a:t>на Государственной границе РФ и транспорте </a:t>
              </a:r>
            </a:p>
            <a:p>
              <a:pPr algn="ctr" eaLnBrk="0" hangingPunct="0"/>
              <a:r>
                <a:rPr lang="ru-RU" sz="2200" b="1" dirty="0" smtClean="0">
                  <a:solidFill>
                    <a:srgbClr val="000066"/>
                  </a:solidFill>
                  <a:latin typeface="Times New Roman" pitchFamily="18" charset="0"/>
                </a:rPr>
                <a:t>по Республике Мордовия </a:t>
              </a:r>
              <a:endParaRPr lang="ru-RU" sz="2200" b="1" dirty="0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pic>
          <p:nvPicPr>
            <p:cNvPr id="15" name="Picture 10" descr="D:\ДОКУМЕНТЫ\Блокнот Россельхознадзора\герб.png"/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</a:blip>
            <a:srcRect/>
            <a:stretch>
              <a:fillRect/>
            </a:stretch>
          </p:blipFill>
          <p:spPr bwMode="auto">
            <a:xfrm>
              <a:off x="500417" y="338060"/>
              <a:ext cx="821322" cy="895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 descr="D:\Мои документы\Презентации и доклады\4. Доклад к публичным слушаниям за 3 квартал\1997799_149201406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45573" y="392885"/>
              <a:ext cx="1012647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654134" y="2152615"/>
            <a:ext cx="6174497" cy="1872696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22225">
            <a:solidFill>
              <a:srgbClr val="2D7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/>
                <a:ea typeface="Calibri"/>
              </a:rPr>
              <a:t>Постановлением Правительства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/>
                <a:ea typeface="Calibri"/>
              </a:rPr>
              <a:t>Российской Федерации 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/>
                <a:ea typeface="Calibri"/>
              </a:rPr>
              <a:t>от 30 июня 2004 г. № 327 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/>
                <a:ea typeface="Calibri"/>
              </a:rPr>
              <a:t>«Об утверждении Положения о Федеральной службе по ветеринарному и фитосанитарному надзору»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4134" y="4130861"/>
            <a:ext cx="6185721" cy="2034444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22225">
            <a:solidFill>
              <a:srgbClr val="2D7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/>
                <a:ea typeface="Calibri"/>
              </a:rPr>
              <a:t> Постановлением Правительства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/>
                <a:ea typeface="Calibri"/>
              </a:rPr>
              <a:t>Российской </a:t>
            </a:r>
            <a:r>
              <a:rPr lang="ru-RU" sz="2000" b="1" dirty="0">
                <a:solidFill>
                  <a:srgbClr val="000099"/>
                </a:solidFill>
                <a:latin typeface="Times New Roman"/>
                <a:ea typeface="Calibri"/>
              </a:rPr>
              <a:t>Федерации 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/>
                <a:ea typeface="Calibri"/>
              </a:rPr>
              <a:t>от 8 апреля 2004 г. № 201 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/>
                <a:ea typeface="Calibri"/>
              </a:rPr>
              <a:t>«Вопросы Федеральной службы по ветеринарному и фитосанитарному надзору»</a:t>
            </a:r>
            <a:endParaRPr lang="ru-RU" sz="2000" b="1" dirty="0">
              <a:solidFill>
                <a:srgbClr val="000099"/>
              </a:solidFill>
            </a:endParaRPr>
          </a:p>
        </p:txBody>
      </p:sp>
      <p:pic>
        <p:nvPicPr>
          <p:cNvPr id="218114" name="Picture 2" descr="D:\Мои документы\Презентации и доклады\2019 г\Публичные слушания 12.02.2019 г\Презентация\de99bea208fa089136b7b791e1c345bb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924944"/>
            <a:ext cx="2028183" cy="2040525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15875"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654134" y="1586685"/>
            <a:ext cx="7887050" cy="460381"/>
          </a:xfrm>
          <a:prstGeom prst="rect">
            <a:avLst/>
          </a:prstGeom>
          <a:solidFill>
            <a:schemeClr val="bg1"/>
          </a:solidFill>
          <a:ln w="22225">
            <a:solidFill>
              <a:srgbClr val="2D7154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Действует в соответствии с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09285" y="332656"/>
            <a:ext cx="7931899" cy="1143008"/>
            <a:chOff x="357158" y="214290"/>
            <a:chExt cx="8501062" cy="1143008"/>
          </a:xfrm>
        </p:grpSpPr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57158" y="214290"/>
              <a:ext cx="8501062" cy="1143008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</a:gradFill>
            <a:ln w="222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eaLnBrk="0" hangingPunct="0"/>
              <a:r>
                <a:rPr lang="ru-RU" sz="2200" b="1" dirty="0" smtClean="0">
                  <a:solidFill>
                    <a:srgbClr val="000066"/>
                  </a:solidFill>
                  <a:latin typeface="Times New Roman" pitchFamily="18" charset="0"/>
                </a:rPr>
                <a:t>Отдел государственного ветеринарного надзора </a:t>
              </a:r>
            </a:p>
            <a:p>
              <a:pPr algn="ctr" eaLnBrk="0" hangingPunct="0"/>
              <a:r>
                <a:rPr lang="ru-RU" sz="2200" b="1" dirty="0" smtClean="0">
                  <a:solidFill>
                    <a:srgbClr val="000066"/>
                  </a:solidFill>
                  <a:latin typeface="Times New Roman" pitchFamily="18" charset="0"/>
                </a:rPr>
                <a:t>на Государственной границе РФ и транспорте </a:t>
              </a:r>
            </a:p>
            <a:p>
              <a:pPr algn="ctr" eaLnBrk="0" hangingPunct="0"/>
              <a:r>
                <a:rPr lang="ru-RU" sz="2200" b="1" dirty="0" smtClean="0">
                  <a:solidFill>
                    <a:srgbClr val="000066"/>
                  </a:solidFill>
                  <a:latin typeface="Times New Roman" pitchFamily="18" charset="0"/>
                </a:rPr>
                <a:t>по Республике Мордовия </a:t>
              </a:r>
              <a:endParaRPr lang="ru-RU" sz="2200" b="1" dirty="0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pic>
          <p:nvPicPr>
            <p:cNvPr id="17" name="Picture 10" descr="D:\ДОКУМЕНТЫ\Блокнот Россельхознадзора\герб.png"/>
            <p:cNvPicPr>
              <a:picLocks noChangeAspect="1" noChangeArrowheads="1"/>
            </p:cNvPicPr>
            <p:nvPr/>
          </p:nvPicPr>
          <p:blipFill>
            <a:blip r:embed="rId4" cstate="print">
              <a:lum contrast="12000"/>
            </a:blip>
            <a:srcRect/>
            <a:stretch>
              <a:fillRect/>
            </a:stretch>
          </p:blipFill>
          <p:spPr bwMode="auto">
            <a:xfrm>
              <a:off x="500417" y="338060"/>
              <a:ext cx="821322" cy="895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" descr="D:\Мои документы\Презентации и доклады\4. Доклад к публичным слушаниям за 3 квартал\1997799_149201406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45573" y="392885"/>
              <a:ext cx="1012647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99046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58984" y="2087147"/>
            <a:ext cx="5829241" cy="981814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22225">
            <a:solidFill>
              <a:srgbClr val="2D7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/>
                <a:ea typeface="Calibri"/>
              </a:rPr>
              <a:t>Приказа Минсельхоза РФ от 4 октября 2012 г. № 527 </a:t>
            </a:r>
          </a:p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/>
                <a:ea typeface="Calibri"/>
              </a:rPr>
              <a:t>«Об утверждении Типового положения о территориальном органе Федеральной службы по ветеринарному и фитосанитарному надзору»</a:t>
            </a:r>
            <a:endParaRPr lang="ru-RU" sz="1600" b="1" dirty="0">
              <a:solidFill>
                <a:srgbClr val="000099"/>
              </a:solidFill>
            </a:endParaRPr>
          </a:p>
        </p:txBody>
      </p:sp>
      <p:pic>
        <p:nvPicPr>
          <p:cNvPr id="220162" name="Picture 2" descr="http://ruraldevelopment.ru/static/img/general/partners/m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3" y="2168142"/>
            <a:ext cx="1774056" cy="165874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758984" y="3155534"/>
            <a:ext cx="5829241" cy="932435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22225">
            <a:solidFill>
              <a:srgbClr val="2D7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Положение о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федеральном государственном контроле (надзоре) в сфере обращения лекарственных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средств, утверждённое постановлением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Правительства РФ от 29 июня 2021 г. № 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1049</a:t>
            </a:r>
            <a:endParaRPr lang="ru-RU" sz="1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0165" name="Picture 5" descr="D:\Мои документы\Презентации и доклады\2019 г\Публичные слушания 12.02.2019 г\Презентация\rosselhoznadzor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3" y="4087969"/>
            <a:ext cx="1774055" cy="1777021"/>
          </a:xfrm>
          <a:prstGeom prst="rect">
            <a:avLst/>
          </a:prstGeom>
          <a:noFill/>
          <a:ln w="15875">
            <a:solidFill>
              <a:schemeClr val="accent2">
                <a:lumMod val="50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760717" y="4174543"/>
            <a:ext cx="5827508" cy="1990762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22225">
            <a:solidFill>
              <a:srgbClr val="2D7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Административный регламент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Федеральной службы по ветеринарному и фитосанитарному надзору предоставления государственной услуги по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лицензированию фармацевтической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деятельности, осуществляемой в сфере обращения лекарственных средств для ветеринарного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применения, утверждённый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приказом Федеральной службы по ветеринарному и фитосанитарному надзору от 28 декабря 2020 г.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1406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58984" y="1540193"/>
            <a:ext cx="7675304" cy="460381"/>
          </a:xfrm>
          <a:prstGeom prst="rect">
            <a:avLst/>
          </a:prstGeom>
          <a:solidFill>
            <a:schemeClr val="bg1"/>
          </a:solidFill>
          <a:ln w="22225">
            <a:solidFill>
              <a:srgbClr val="2D7154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Контрольно-надзорные полномочия осуществляет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согласно: 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09285" y="332656"/>
            <a:ext cx="7931899" cy="1143008"/>
            <a:chOff x="357158" y="214290"/>
            <a:chExt cx="8501062" cy="1143008"/>
          </a:xfrm>
        </p:grpSpPr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57158" y="214290"/>
              <a:ext cx="8501062" cy="1143008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</a:gradFill>
            <a:ln w="222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eaLnBrk="0" hangingPunct="0"/>
              <a:r>
                <a:rPr lang="ru-RU" sz="2200" b="1" dirty="0" smtClean="0">
                  <a:solidFill>
                    <a:srgbClr val="000066"/>
                  </a:solidFill>
                  <a:latin typeface="Times New Roman" pitchFamily="18" charset="0"/>
                </a:rPr>
                <a:t>Отдел государственного ветеринарного надзора </a:t>
              </a:r>
            </a:p>
            <a:p>
              <a:pPr algn="ctr" eaLnBrk="0" hangingPunct="0"/>
              <a:r>
                <a:rPr lang="ru-RU" sz="2200" b="1" dirty="0" smtClean="0">
                  <a:solidFill>
                    <a:srgbClr val="000066"/>
                  </a:solidFill>
                  <a:latin typeface="Times New Roman" pitchFamily="18" charset="0"/>
                </a:rPr>
                <a:t>на Государственной границе РФ и транспорте </a:t>
              </a:r>
            </a:p>
            <a:p>
              <a:pPr algn="ctr" eaLnBrk="0" hangingPunct="0"/>
              <a:r>
                <a:rPr lang="ru-RU" sz="2200" b="1" dirty="0" smtClean="0">
                  <a:solidFill>
                    <a:srgbClr val="000066"/>
                  </a:solidFill>
                  <a:latin typeface="Times New Roman" pitchFamily="18" charset="0"/>
                </a:rPr>
                <a:t>по Республике Мордовия </a:t>
              </a:r>
              <a:endParaRPr lang="ru-RU" sz="2200" b="1" dirty="0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pic>
          <p:nvPicPr>
            <p:cNvPr id="18" name="Picture 10" descr="D:\ДОКУМЕНТЫ\Блокнот Россельхознадзора\герб.png"/>
            <p:cNvPicPr>
              <a:picLocks noChangeAspect="1" noChangeArrowheads="1"/>
            </p:cNvPicPr>
            <p:nvPr/>
          </p:nvPicPr>
          <p:blipFill>
            <a:blip r:embed="rId5" cstate="print">
              <a:lum contrast="12000"/>
            </a:blip>
            <a:srcRect/>
            <a:stretch>
              <a:fillRect/>
            </a:stretch>
          </p:blipFill>
          <p:spPr bwMode="auto">
            <a:xfrm>
              <a:off x="500417" y="338060"/>
              <a:ext cx="821322" cy="895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 descr="D:\Мои документы\Презентации и доклады\4. Доклад к публичным слушаниям за 3 квартал\1997799_1492014063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45573" y="392885"/>
              <a:ext cx="1012647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55576" y="1988840"/>
            <a:ext cx="7632849" cy="2430961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22225">
            <a:solidFill>
              <a:srgbClr val="2D7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Федеральной службы по ветеринарному и фитосанитарному надзору от 22 декабря 2020 г. № 1378</a:t>
            </a:r>
            <a:b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Перечнях нормативных правовых актов (их отдельных положений), содержащих обязательные требования, оценка соблюдения которых осуществляется </a:t>
            </a: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оссельхознадзором</a:t>
            </a: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государственного контроля (надзора), привлечения к административной ответственности, предоставления лицензий и иных разрешений»</a:t>
            </a:r>
            <a:endParaRPr lang="ru-RU" sz="2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9858" name="Picture 2" descr="https://investmegion.ru/upload/medialibrary/d1e/d1e0ee2cee8572835fd03c28ae7ba7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3450" y="4714191"/>
            <a:ext cx="1738265" cy="1285884"/>
          </a:xfrm>
          <a:prstGeom prst="rect">
            <a:avLst/>
          </a:prstGeom>
          <a:noFill/>
          <a:ln w="15875">
            <a:solidFill>
              <a:srgbClr val="000099"/>
            </a:solidFill>
          </a:ln>
        </p:spPr>
      </p:pic>
      <p:pic>
        <p:nvPicPr>
          <p:cNvPr id="2498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1604" y="4708283"/>
            <a:ext cx="1732310" cy="1291792"/>
          </a:xfrm>
          <a:prstGeom prst="rect">
            <a:avLst/>
          </a:prstGeom>
          <a:noFill/>
          <a:ln w="15875">
            <a:solidFill>
              <a:srgbClr val="000099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446" y="4511568"/>
            <a:ext cx="2384614" cy="1691130"/>
          </a:xfrm>
          <a:prstGeom prst="rect">
            <a:avLst/>
          </a:prstGeom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755576" y="1553227"/>
            <a:ext cx="7645472" cy="364691"/>
          </a:xfrm>
          <a:prstGeom prst="rect">
            <a:avLst/>
          </a:prstGeom>
          <a:solidFill>
            <a:schemeClr val="bg1"/>
          </a:solidFill>
          <a:ln w="22225">
            <a:solidFill>
              <a:srgbClr val="2D7154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Нормативно-правовые акты: 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09285" y="332656"/>
            <a:ext cx="7931899" cy="1143008"/>
            <a:chOff x="357158" y="214290"/>
            <a:chExt cx="8501062" cy="1143008"/>
          </a:xfrm>
        </p:grpSpPr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357158" y="214290"/>
              <a:ext cx="8501062" cy="1143008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</a:gradFill>
            <a:ln w="222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eaLnBrk="0" hangingPunct="0"/>
              <a:r>
                <a:rPr lang="ru-RU" sz="2200" b="1" dirty="0" smtClean="0">
                  <a:solidFill>
                    <a:srgbClr val="000066"/>
                  </a:solidFill>
                  <a:latin typeface="Times New Roman" pitchFamily="18" charset="0"/>
                </a:rPr>
                <a:t>Отдел государственного ветеринарного надзора </a:t>
              </a:r>
            </a:p>
            <a:p>
              <a:pPr algn="ctr" eaLnBrk="0" hangingPunct="0"/>
              <a:r>
                <a:rPr lang="ru-RU" sz="2200" b="1" dirty="0" smtClean="0">
                  <a:solidFill>
                    <a:srgbClr val="000066"/>
                  </a:solidFill>
                  <a:latin typeface="Times New Roman" pitchFamily="18" charset="0"/>
                </a:rPr>
                <a:t>на Государственной границе РФ и транспорте </a:t>
              </a:r>
            </a:p>
            <a:p>
              <a:pPr algn="ctr" eaLnBrk="0" hangingPunct="0"/>
              <a:r>
                <a:rPr lang="ru-RU" sz="2200" b="1" dirty="0" smtClean="0">
                  <a:solidFill>
                    <a:srgbClr val="000066"/>
                  </a:solidFill>
                  <a:latin typeface="Times New Roman" pitchFamily="18" charset="0"/>
                </a:rPr>
                <a:t>по Республике Мордовия </a:t>
              </a:r>
              <a:endParaRPr lang="ru-RU" sz="2200" b="1" dirty="0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pic>
          <p:nvPicPr>
            <p:cNvPr id="14" name="Picture 10" descr="D:\ДОКУМЕНТЫ\Блокнот Россельхознадзора\герб.png"/>
            <p:cNvPicPr>
              <a:picLocks noChangeAspect="1" noChangeArrowheads="1"/>
            </p:cNvPicPr>
            <p:nvPr/>
          </p:nvPicPr>
          <p:blipFill>
            <a:blip r:embed="rId6" cstate="print">
              <a:lum contrast="12000"/>
            </a:blip>
            <a:srcRect/>
            <a:stretch>
              <a:fillRect/>
            </a:stretch>
          </p:blipFill>
          <p:spPr bwMode="auto">
            <a:xfrm>
              <a:off x="500417" y="338060"/>
              <a:ext cx="821322" cy="895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" descr="D:\Мои документы\Презентации и доклады\4. Доклад к публичным слушаниям за 3 квартал\1997799_1492014063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45573" y="392885"/>
              <a:ext cx="1012647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42953" y="3125557"/>
            <a:ext cx="7632849" cy="1009560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22225">
            <a:solidFill>
              <a:srgbClr val="2D7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Федеральный закон от 12 апреля 2010 г. № 61-ФЗ</a:t>
            </a:r>
            <a:b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«Об обращении лекарственных средств»</a:t>
            </a:r>
            <a:endParaRPr lang="ru-RU" sz="1600" b="1" dirty="0">
              <a:solidFill>
                <a:srgbClr val="000099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5" y="5336832"/>
            <a:ext cx="7632849" cy="900480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22225">
            <a:solidFill>
              <a:srgbClr val="2D7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Приказ Министерства сельского хозяйства РФ от 21 сентября 2020 г. № 555 </a:t>
            </a:r>
          </a:p>
          <a:p>
            <a:pPr lvl="0"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«Об утверждении Правил надлежащей аптечной практики лекарственных препаратов для ветеринарного применения» </a:t>
            </a:r>
            <a:endParaRPr lang="ru-RU" sz="1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4" y="4241182"/>
            <a:ext cx="7632849" cy="988017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22225">
            <a:solidFill>
              <a:srgbClr val="2D7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Приказ Министерства сельского хозяйства РФ от 29 июля 2020 г. № 426</a:t>
            </a:r>
            <a:b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«Об утверждении Правил хранения лекарственных средств для ветеринарного применения»</a:t>
            </a:r>
            <a:endParaRPr lang="ru-RU" sz="1600" b="1" dirty="0">
              <a:solidFill>
                <a:srgbClr val="000099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439" y="1572727"/>
            <a:ext cx="1543280" cy="1444113"/>
          </a:xfrm>
          <a:prstGeom prst="rect">
            <a:avLst/>
          </a:prstGeom>
          <a:ln w="22225">
            <a:solidFill>
              <a:srgbClr val="2D7154"/>
            </a:solidFill>
          </a:ln>
        </p:spPr>
      </p:pic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2415006" y="1566949"/>
            <a:ext cx="5973418" cy="1444726"/>
          </a:xfrm>
          <a:prstGeom prst="rect">
            <a:avLst/>
          </a:prstGeom>
          <a:solidFill>
            <a:schemeClr val="bg1"/>
          </a:solidFill>
          <a:ln w="22225">
            <a:solidFill>
              <a:srgbClr val="2D7154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Нормативно-правовые акты в сфере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обращения 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лекарственных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средств для ветеринарного 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применения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609285" y="332656"/>
            <a:ext cx="7931899" cy="1143008"/>
            <a:chOff x="357158" y="214290"/>
            <a:chExt cx="8501062" cy="1143008"/>
          </a:xfrm>
        </p:grpSpPr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57158" y="214290"/>
              <a:ext cx="8501062" cy="1143008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</a:gradFill>
            <a:ln w="222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eaLnBrk="0" hangingPunct="0"/>
              <a:r>
                <a:rPr lang="ru-RU" sz="2200" b="1" dirty="0" smtClean="0">
                  <a:solidFill>
                    <a:srgbClr val="000066"/>
                  </a:solidFill>
                  <a:latin typeface="Times New Roman" pitchFamily="18" charset="0"/>
                </a:rPr>
                <a:t>Отдел государственного ветеринарного надзора </a:t>
              </a:r>
            </a:p>
            <a:p>
              <a:pPr algn="ctr" eaLnBrk="0" hangingPunct="0"/>
              <a:r>
                <a:rPr lang="ru-RU" sz="2200" b="1" dirty="0" smtClean="0">
                  <a:solidFill>
                    <a:srgbClr val="000066"/>
                  </a:solidFill>
                  <a:latin typeface="Times New Roman" pitchFamily="18" charset="0"/>
                </a:rPr>
                <a:t>на Государственной границе РФ и транспорте </a:t>
              </a:r>
            </a:p>
            <a:p>
              <a:pPr algn="ctr" eaLnBrk="0" hangingPunct="0"/>
              <a:r>
                <a:rPr lang="ru-RU" sz="2200" b="1" dirty="0" smtClean="0">
                  <a:solidFill>
                    <a:srgbClr val="000066"/>
                  </a:solidFill>
                  <a:latin typeface="Times New Roman" pitchFamily="18" charset="0"/>
                </a:rPr>
                <a:t>по Республике Мордовия </a:t>
              </a:r>
              <a:endParaRPr lang="ru-RU" sz="2200" b="1" dirty="0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pic>
          <p:nvPicPr>
            <p:cNvPr id="18" name="Picture 10" descr="D:\ДОКУМЕНТЫ\Блокнот Россельхознадзора\герб.png"/>
            <p:cNvPicPr>
              <a:picLocks noChangeAspect="1" noChangeArrowheads="1"/>
            </p:cNvPicPr>
            <p:nvPr/>
          </p:nvPicPr>
          <p:blipFill>
            <a:blip r:embed="rId4" cstate="print">
              <a:lum contrast="12000"/>
            </a:blip>
            <a:srcRect/>
            <a:stretch>
              <a:fillRect/>
            </a:stretch>
          </p:blipFill>
          <p:spPr bwMode="auto">
            <a:xfrm>
              <a:off x="500417" y="338060"/>
              <a:ext cx="821322" cy="895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" descr="D:\Мои документы\Презентации и доклады\4. Доклад к публичным слушаниям за 3 квартал\1997799_149201406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45573" y="392885"/>
              <a:ext cx="1012647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50940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58037" y="4198783"/>
            <a:ext cx="7645472" cy="923260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22225">
            <a:solidFill>
              <a:srgbClr val="2D7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РФ от 22 декабря 2011 г. № 1081</a:t>
            </a:r>
            <a:b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«О лицензировании фармацевтической деятельности»</a:t>
            </a:r>
            <a:endParaRPr lang="ru-RU" sz="1600" b="1" dirty="0">
              <a:solidFill>
                <a:srgbClr val="000099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2953" y="5229200"/>
            <a:ext cx="7645472" cy="995140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22225">
            <a:solidFill>
              <a:srgbClr val="2D7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РФ от 15 сентября 2020 г. № 1447</a:t>
            </a:r>
            <a:b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«Об утверждении Правил уничтожения изъятых фальсифицированных лекарственных средств, недоброкачественных лекарственных средств и контрафактных лекарственных средств»</a:t>
            </a:r>
            <a:endParaRPr lang="ru-RU" sz="1600" b="1" dirty="0">
              <a:solidFill>
                <a:srgbClr val="000099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09285" y="332656"/>
            <a:ext cx="7931899" cy="1143008"/>
            <a:chOff x="357158" y="214290"/>
            <a:chExt cx="8501062" cy="1143008"/>
          </a:xfrm>
        </p:grpSpPr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57158" y="214290"/>
              <a:ext cx="8501062" cy="1143008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</a:gradFill>
            <a:ln w="222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eaLnBrk="0" hangingPunct="0"/>
              <a:r>
                <a:rPr lang="ru-RU" sz="2200" b="1" dirty="0" smtClean="0">
                  <a:solidFill>
                    <a:srgbClr val="000066"/>
                  </a:solidFill>
                  <a:latin typeface="Times New Roman" pitchFamily="18" charset="0"/>
                </a:rPr>
                <a:t>Отдел государственного ветеринарного надзора </a:t>
              </a:r>
            </a:p>
            <a:p>
              <a:pPr algn="ctr" eaLnBrk="0" hangingPunct="0"/>
              <a:r>
                <a:rPr lang="ru-RU" sz="2200" b="1" dirty="0" smtClean="0">
                  <a:solidFill>
                    <a:srgbClr val="000066"/>
                  </a:solidFill>
                  <a:latin typeface="Times New Roman" pitchFamily="18" charset="0"/>
                </a:rPr>
                <a:t>на Государственной границе РФ и транспорте </a:t>
              </a:r>
            </a:p>
            <a:p>
              <a:pPr algn="ctr" eaLnBrk="0" hangingPunct="0"/>
              <a:r>
                <a:rPr lang="ru-RU" sz="2200" b="1" dirty="0" smtClean="0">
                  <a:solidFill>
                    <a:srgbClr val="000066"/>
                  </a:solidFill>
                  <a:latin typeface="Times New Roman" pitchFamily="18" charset="0"/>
                </a:rPr>
                <a:t>по Республике Мордовия </a:t>
              </a:r>
              <a:endParaRPr lang="ru-RU" sz="2200" b="1" dirty="0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pic>
          <p:nvPicPr>
            <p:cNvPr id="19" name="Picture 10" descr="D:\ДОКУМЕНТЫ\Блокнот Россельхознадзора\герб.png"/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</a:blip>
            <a:srcRect/>
            <a:stretch>
              <a:fillRect/>
            </a:stretch>
          </p:blipFill>
          <p:spPr bwMode="auto">
            <a:xfrm>
              <a:off x="500417" y="338060"/>
              <a:ext cx="821322" cy="895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 descr="D:\Мои документы\Презентации и доклады\4. Доклад к публичным слушаниям за 3 квартал\1997799_149201406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45573" y="392885"/>
              <a:ext cx="1012647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Прямоугольник 14"/>
          <p:cNvSpPr/>
          <p:nvPr/>
        </p:nvSpPr>
        <p:spPr>
          <a:xfrm>
            <a:off x="769115" y="3140969"/>
            <a:ext cx="7634394" cy="950657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22225">
            <a:solidFill>
              <a:srgbClr val="2D7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Федеральный закон от 4 мая 2011 г. № 99-ФЗ</a:t>
            </a:r>
            <a:b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«О лицензировании отдельных видов деятельности»</a:t>
            </a:r>
            <a:endParaRPr lang="ru-RU" sz="1600" b="1" dirty="0">
              <a:solidFill>
                <a:srgbClr val="000099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373" y="1578251"/>
            <a:ext cx="1543280" cy="1444113"/>
          </a:xfrm>
          <a:prstGeom prst="rect">
            <a:avLst/>
          </a:prstGeom>
          <a:ln w="22225">
            <a:solidFill>
              <a:srgbClr val="2D7154"/>
            </a:solidFill>
          </a:ln>
        </p:spPr>
      </p:pic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2418940" y="1572473"/>
            <a:ext cx="5973418" cy="1444726"/>
          </a:xfrm>
          <a:prstGeom prst="rect">
            <a:avLst/>
          </a:prstGeom>
          <a:solidFill>
            <a:schemeClr val="bg1"/>
          </a:solidFill>
          <a:ln w="22225">
            <a:solidFill>
              <a:srgbClr val="2D7154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Нормативно-правовые акты в сфере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обращения 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лекарственных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средств для ветеринарного 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применения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5084654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27664" y="2420889"/>
            <a:ext cx="7712951" cy="792088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22225">
            <a:solidFill>
              <a:srgbClr val="2D7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0099"/>
                </a:solidFill>
                <a:latin typeface="Times New Roman"/>
                <a:ea typeface="Calibri"/>
              </a:rPr>
              <a:t>Единые ветеринарные (ветеринарно-санитарные) требования</a:t>
            </a:r>
            <a:r>
              <a:rPr lang="ru-RU" sz="1600" b="1" dirty="0" smtClean="0">
                <a:solidFill>
                  <a:srgbClr val="000099"/>
                </a:solidFill>
                <a:latin typeface="Times New Roman"/>
                <a:ea typeface="Calibri"/>
              </a:rPr>
              <a:t>, предъявляемые </a:t>
            </a:r>
            <a:r>
              <a:rPr lang="ru-RU" sz="1600" b="1" dirty="0">
                <a:solidFill>
                  <a:srgbClr val="000099"/>
                </a:solidFill>
                <a:latin typeface="Times New Roman"/>
                <a:ea typeface="Calibri"/>
              </a:rPr>
              <a:t>к товарам, подлежащим ветеринарному контролю (надзору</a:t>
            </a:r>
            <a:r>
              <a:rPr lang="ru-RU" sz="1600" b="1" dirty="0" smtClean="0">
                <a:solidFill>
                  <a:srgbClr val="000099"/>
                </a:solidFill>
                <a:latin typeface="Times New Roman"/>
                <a:ea typeface="Calibri"/>
              </a:rPr>
              <a:t>) (</a:t>
            </a:r>
            <a:r>
              <a:rPr lang="ru-RU" sz="1600" b="1" dirty="0">
                <a:solidFill>
                  <a:srgbClr val="000099"/>
                </a:solidFill>
                <a:latin typeface="Times New Roman"/>
                <a:ea typeface="Calibri"/>
              </a:rPr>
              <a:t>утв. Решением Комиссии Таможенного союза от 18 июня 2010 г. </a:t>
            </a:r>
            <a:r>
              <a:rPr lang="ru-RU" sz="1600" b="1" dirty="0" smtClean="0">
                <a:solidFill>
                  <a:srgbClr val="000099"/>
                </a:solidFill>
                <a:latin typeface="Times New Roman"/>
                <a:ea typeface="Calibri"/>
              </a:rPr>
              <a:t>№</a:t>
            </a:r>
            <a:r>
              <a:rPr lang="ru-RU" sz="1600" b="1" dirty="0">
                <a:solidFill>
                  <a:srgbClr val="000099"/>
                </a:solidFill>
                <a:latin typeface="Times New Roman"/>
                <a:ea typeface="Calibri"/>
              </a:rPr>
              <a:t> 317)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27664" y="3284985"/>
            <a:ext cx="7712951" cy="720079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22225">
            <a:solidFill>
              <a:srgbClr val="2D7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Решение Комиссии Таможенного союза от 7 апреля 2011 г. № 607 «О формах Единых ветеринарных сертификатов на ввозимые на таможенную территорию Таможенного союза подконтрольные товары из третьих стран»</a:t>
            </a:r>
            <a:endParaRPr lang="ru-RU" sz="1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7664" y="5085184"/>
            <a:ext cx="7712951" cy="1152128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22225">
            <a:solidFill>
              <a:srgbClr val="2D7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Приказ Минсельхоза РФ от 6 октября 2008 г. № 453 «Об утверждении Ветеринарных правил ввоза (вывоза) на территорию Российской Федерации, переработки, хранения, перевозки, реализации продуктов промысла животных и продуктов их первичной переработки, не подвергшихся промышленной или тепловой обработке»</a:t>
            </a:r>
            <a:endParaRPr lang="ru-RU" sz="1600" b="1" dirty="0">
              <a:solidFill>
                <a:srgbClr val="000099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7664" y="4077072"/>
            <a:ext cx="7712951" cy="936104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22225">
            <a:solidFill>
              <a:srgbClr val="2D71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Решение Совета Евразийской экономической комиссии от 9 октября 2014 г. № 94</a:t>
            </a:r>
            <a:b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«О Положении о едином порядке проведения совместных проверок объектов и отбора проб товаров (продукции), подлежащих ветеринарному контролю (надзору)»</a:t>
            </a:r>
            <a:endParaRPr lang="ru-RU" sz="1600" b="1" dirty="0">
              <a:solidFill>
                <a:srgbClr val="000099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727663" y="1547102"/>
            <a:ext cx="7712951" cy="797485"/>
          </a:xfrm>
          <a:prstGeom prst="rect">
            <a:avLst/>
          </a:prstGeom>
          <a:solidFill>
            <a:schemeClr val="bg1"/>
          </a:solidFill>
          <a:ln w="22225">
            <a:solidFill>
              <a:srgbClr val="2D7154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Нормативно-правовые акты в сфере ветеринарного надзора 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внешнеторговых операциях и на транспорте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609285" y="332656"/>
            <a:ext cx="7931899" cy="1143008"/>
            <a:chOff x="357158" y="214290"/>
            <a:chExt cx="8501062" cy="1143008"/>
          </a:xfrm>
        </p:grpSpPr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57158" y="214290"/>
              <a:ext cx="8501062" cy="1143008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</a:gradFill>
            <a:ln w="222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eaLnBrk="0" hangingPunct="0"/>
              <a:r>
                <a:rPr lang="ru-RU" sz="2200" b="1" dirty="0" smtClean="0">
                  <a:solidFill>
                    <a:srgbClr val="000066"/>
                  </a:solidFill>
                  <a:latin typeface="Times New Roman" pitchFamily="18" charset="0"/>
                </a:rPr>
                <a:t>Отдел государственного ветеринарного надзора </a:t>
              </a:r>
            </a:p>
            <a:p>
              <a:pPr algn="ctr" eaLnBrk="0" hangingPunct="0"/>
              <a:r>
                <a:rPr lang="ru-RU" sz="2200" b="1" dirty="0" smtClean="0">
                  <a:solidFill>
                    <a:srgbClr val="000066"/>
                  </a:solidFill>
                  <a:latin typeface="Times New Roman" pitchFamily="18" charset="0"/>
                </a:rPr>
                <a:t>на Государственной границе РФ и транспорте </a:t>
              </a:r>
            </a:p>
            <a:p>
              <a:pPr algn="ctr" eaLnBrk="0" hangingPunct="0"/>
              <a:r>
                <a:rPr lang="ru-RU" sz="2200" b="1" dirty="0" smtClean="0">
                  <a:solidFill>
                    <a:srgbClr val="000066"/>
                  </a:solidFill>
                  <a:latin typeface="Times New Roman" pitchFamily="18" charset="0"/>
                </a:rPr>
                <a:t>по Республике Мордовия </a:t>
              </a:r>
              <a:endParaRPr lang="ru-RU" sz="2200" b="1" dirty="0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pic>
          <p:nvPicPr>
            <p:cNvPr id="19" name="Picture 10" descr="D:\ДОКУМЕНТЫ\Блокнот Россельхознадзора\герб.png"/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</a:blip>
            <a:srcRect/>
            <a:stretch>
              <a:fillRect/>
            </a:stretch>
          </p:blipFill>
          <p:spPr bwMode="auto">
            <a:xfrm>
              <a:off x="500417" y="338060"/>
              <a:ext cx="821322" cy="895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 descr="D:\Мои документы\Презентации и доклады\4. Доклад к публичным слушаниям за 3 квартал\1997799_149201406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45573" y="392885"/>
              <a:ext cx="1012647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0846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B33AC-0CAF-485C-82E6-FE484081504E}" type="slidenum">
              <a:rPr lang="ru-RU" altLang="ru-RU" smtClean="0"/>
              <a:pPr>
                <a:defRPr/>
              </a:pPr>
              <a:t>8</a:t>
            </a:fld>
            <a:endParaRPr lang="ru-RU" altLang="ru-RU" dirty="0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742953" y="1568216"/>
            <a:ext cx="7632849" cy="1253501"/>
          </a:xfrm>
          <a:prstGeom prst="rect">
            <a:avLst/>
          </a:prstGeom>
          <a:solidFill>
            <a:schemeClr val="bg1"/>
          </a:solidFill>
          <a:ln w="22225">
            <a:solidFill>
              <a:srgbClr val="2D7154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Контрольно-надзорные мероприятия, проведённые </a:t>
            </a:r>
          </a:p>
          <a:p>
            <a:pPr algn="ctr" eaLnBrk="0" hangingPunct="0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специалистами отдела государственного ветеринарного надзора </a:t>
            </a:r>
          </a:p>
          <a:p>
            <a:pPr algn="ctr" eaLnBrk="0" hangingPunct="0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Государственной границе Российской Федерации и </a:t>
            </a:r>
          </a:p>
          <a:p>
            <a:pPr algn="ctr" eaLnBrk="0" hangingPunct="0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транспорте по Республике Мордовия</a:t>
            </a:r>
            <a:endParaRPr lang="ru-RU" sz="2000" b="1" dirty="0">
              <a:solidFill>
                <a:srgbClr val="09046C"/>
              </a:solidFill>
              <a:latin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15616" y="481824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1093704808"/>
              </p:ext>
            </p:extLst>
          </p:nvPr>
        </p:nvGraphicFramePr>
        <p:xfrm>
          <a:off x="755575" y="2928874"/>
          <a:ext cx="7632849" cy="3311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609285" y="332656"/>
            <a:ext cx="7931899" cy="1143008"/>
            <a:chOff x="357158" y="214290"/>
            <a:chExt cx="8501062" cy="1143008"/>
          </a:xfrm>
        </p:grpSpPr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357158" y="214290"/>
              <a:ext cx="8501062" cy="1143008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</a:gradFill>
            <a:ln w="222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eaLnBrk="0" hangingPunct="0"/>
              <a:r>
                <a:rPr lang="ru-RU" sz="2200" b="1" dirty="0" smtClean="0">
                  <a:solidFill>
                    <a:srgbClr val="000066"/>
                  </a:solidFill>
                  <a:latin typeface="Times New Roman" pitchFamily="18" charset="0"/>
                </a:rPr>
                <a:t>Отдел государственного ветеринарного надзора </a:t>
              </a:r>
            </a:p>
            <a:p>
              <a:pPr algn="ctr" eaLnBrk="0" hangingPunct="0"/>
              <a:r>
                <a:rPr lang="ru-RU" sz="2200" b="1" dirty="0" smtClean="0">
                  <a:solidFill>
                    <a:srgbClr val="000066"/>
                  </a:solidFill>
                  <a:latin typeface="Times New Roman" pitchFamily="18" charset="0"/>
                </a:rPr>
                <a:t>на Государственной границе РФ и транспорте </a:t>
              </a:r>
            </a:p>
            <a:p>
              <a:pPr algn="ctr" eaLnBrk="0" hangingPunct="0"/>
              <a:r>
                <a:rPr lang="ru-RU" sz="2200" b="1" dirty="0" smtClean="0">
                  <a:solidFill>
                    <a:srgbClr val="000066"/>
                  </a:solidFill>
                  <a:latin typeface="Times New Roman" pitchFamily="18" charset="0"/>
                </a:rPr>
                <a:t>по Республике Мордовия </a:t>
              </a:r>
              <a:endParaRPr lang="ru-RU" sz="2200" b="1" dirty="0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pic>
          <p:nvPicPr>
            <p:cNvPr id="16" name="Picture 10" descr="D:\ДОКУМЕНТЫ\Блокнот Россельхознадзора\герб.png"/>
            <p:cNvPicPr>
              <a:picLocks noChangeAspect="1" noChangeArrowheads="1"/>
            </p:cNvPicPr>
            <p:nvPr/>
          </p:nvPicPr>
          <p:blipFill>
            <a:blip r:embed="rId4" cstate="print">
              <a:lum contrast="12000"/>
            </a:blip>
            <a:srcRect/>
            <a:stretch>
              <a:fillRect/>
            </a:stretch>
          </p:blipFill>
          <p:spPr bwMode="auto">
            <a:xfrm>
              <a:off x="500417" y="338060"/>
              <a:ext cx="821322" cy="895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" descr="D:\Мои документы\Презентации и доклады\4. Доклад к публичным слушаниям за 3 квартал\1997799_149201406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45573" y="392885"/>
              <a:ext cx="1012647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2216387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B33AC-0CAF-485C-82E6-FE484081504E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755576" y="1590852"/>
            <a:ext cx="7632848" cy="762230"/>
          </a:xfrm>
          <a:prstGeom prst="rect">
            <a:avLst/>
          </a:prstGeom>
          <a:solidFill>
            <a:schemeClr val="bg1"/>
          </a:solidFill>
          <a:ln w="22225">
            <a:solidFill>
              <a:srgbClr val="2D7154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Контроль за поступлением подконтрольных товаров:</a:t>
            </a:r>
            <a:endParaRPr lang="ru-RU" sz="2000" b="1" dirty="0">
              <a:solidFill>
                <a:srgbClr val="09046C"/>
              </a:solidFill>
              <a:latin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15616" y="481824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4825" y="4933438"/>
            <a:ext cx="2033599" cy="127910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Прямоугольник 14"/>
          <p:cNvSpPr/>
          <p:nvPr/>
        </p:nvSpPr>
        <p:spPr>
          <a:xfrm>
            <a:off x="755576" y="2467506"/>
            <a:ext cx="7632848" cy="1049212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6200000" scaled="1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</a:rPr>
              <a:t>ввезено 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</a:rPr>
              <a:t>из стран Таможенного союза – 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</a:rPr>
              <a:t>13 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</a:rPr>
              <a:t>партий кормов в количестве 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</a:rPr>
              <a:t>888,1 тонн из Республики Беларусь</a:t>
            </a: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3645024"/>
            <a:ext cx="7632848" cy="102405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</a:rPr>
              <a:t>ввезено 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</a:rPr>
              <a:t>из других субъектов Российской Федерации 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</a:rPr>
              <a:t>– 716 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</a:rPr>
              <a:t>партий кормов в количестве 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</a:rPr>
              <a:t>48285,5 тонн</a:t>
            </a:r>
            <a:endParaRPr lang="ru-RU" sz="1700" b="1" dirty="0">
              <a:solidFill>
                <a:schemeClr val="tx1"/>
              </a:solidFill>
            </a:endParaRPr>
          </a:p>
        </p:txBody>
      </p:sp>
      <p:pic>
        <p:nvPicPr>
          <p:cNvPr id="18" name="Picture 2" descr="http://www.fsvps.ru/fsvps-docs/img/core/2014-6/h7kiuonez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1824" y="4934248"/>
            <a:ext cx="1745567" cy="130568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Рисунок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202" y="4939449"/>
            <a:ext cx="1863188" cy="127309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6200000" scaled="1"/>
            <a:tileRect/>
          </a:gra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Рисунок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4933437"/>
            <a:ext cx="1728192" cy="127910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6200000" scaled="1"/>
            <a:tileRect/>
          </a:gra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21" name="Группа 20"/>
          <p:cNvGrpSpPr/>
          <p:nvPr/>
        </p:nvGrpSpPr>
        <p:grpSpPr>
          <a:xfrm>
            <a:off x="609285" y="332656"/>
            <a:ext cx="7931899" cy="1143008"/>
            <a:chOff x="357158" y="214290"/>
            <a:chExt cx="8501062" cy="1143008"/>
          </a:xfrm>
        </p:grpSpPr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357158" y="214290"/>
              <a:ext cx="8501062" cy="1143008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</a:gradFill>
            <a:ln w="222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eaLnBrk="0" hangingPunct="0"/>
              <a:r>
                <a:rPr lang="ru-RU" sz="2200" b="1" dirty="0" smtClean="0">
                  <a:solidFill>
                    <a:srgbClr val="000066"/>
                  </a:solidFill>
                  <a:latin typeface="Times New Roman" pitchFamily="18" charset="0"/>
                </a:rPr>
                <a:t>Отдел государственного ветеринарного надзора </a:t>
              </a:r>
            </a:p>
            <a:p>
              <a:pPr algn="ctr" eaLnBrk="0" hangingPunct="0"/>
              <a:r>
                <a:rPr lang="ru-RU" sz="2200" b="1" dirty="0" smtClean="0">
                  <a:solidFill>
                    <a:srgbClr val="000066"/>
                  </a:solidFill>
                  <a:latin typeface="Times New Roman" pitchFamily="18" charset="0"/>
                </a:rPr>
                <a:t>на Государственной границе РФ и транспорте </a:t>
              </a:r>
            </a:p>
            <a:p>
              <a:pPr algn="ctr" eaLnBrk="0" hangingPunct="0"/>
              <a:r>
                <a:rPr lang="ru-RU" sz="2200" b="1" dirty="0" smtClean="0">
                  <a:solidFill>
                    <a:srgbClr val="000066"/>
                  </a:solidFill>
                  <a:latin typeface="Times New Roman" pitchFamily="18" charset="0"/>
                </a:rPr>
                <a:t>по Республике Мордовия </a:t>
              </a:r>
              <a:endParaRPr lang="ru-RU" sz="2200" b="1" dirty="0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pic>
          <p:nvPicPr>
            <p:cNvPr id="27" name="Picture 10" descr="D:\ДОКУМЕНТЫ\Блокнот Россельхознадзора\герб.png"/>
            <p:cNvPicPr>
              <a:picLocks noChangeAspect="1" noChangeArrowheads="1"/>
            </p:cNvPicPr>
            <p:nvPr/>
          </p:nvPicPr>
          <p:blipFill>
            <a:blip r:embed="rId7" cstate="print">
              <a:lum contrast="12000"/>
            </a:blip>
            <a:srcRect/>
            <a:stretch>
              <a:fillRect/>
            </a:stretch>
          </p:blipFill>
          <p:spPr bwMode="auto">
            <a:xfrm>
              <a:off x="500417" y="338060"/>
              <a:ext cx="821322" cy="895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" descr="D:\Мои документы\Презентации и доклады\4. Доклад к публичным слушаниям за 3 квартал\1997799_1492014063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845573" y="392885"/>
              <a:ext cx="1012647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1094830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9419</TotalTime>
  <Words>1920</Words>
  <Application>Microsoft Office PowerPoint</Application>
  <PresentationFormat>Экран (4:3)</PresentationFormat>
  <Paragraphs>210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</vt:lpstr>
      <vt:lpstr>Garamond</vt:lpstr>
      <vt:lpstr>Tahoma</vt:lpstr>
      <vt:lpstr>Times New Roman</vt:lpstr>
      <vt:lpstr>Tw Cen MT</vt:lpstr>
      <vt:lpstr>Натуральные материалы</vt:lpstr>
      <vt:lpstr>Доклад  по правоприменительной практике  с руководством по соблюдению обязательных требований в сфере лицензионного контроля, контроля за обращением лекарственных средств для ветеринарного применения, контроля за перемещением подконтрольных товаров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Zemelnadzor</dc:creator>
  <cp:lastModifiedBy>User</cp:lastModifiedBy>
  <cp:revision>973</cp:revision>
  <dcterms:created xsi:type="dcterms:W3CDTF">2015-11-12T09:45:26Z</dcterms:created>
  <dcterms:modified xsi:type="dcterms:W3CDTF">2021-10-20T06:16:46Z</dcterms:modified>
</cp:coreProperties>
</file>