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2"/>
  </p:notesMasterIdLst>
  <p:sldIdLst>
    <p:sldId id="259" r:id="rId2"/>
    <p:sldId id="305" r:id="rId3"/>
    <p:sldId id="310" r:id="rId4"/>
    <p:sldId id="306" r:id="rId5"/>
    <p:sldId id="308" r:id="rId6"/>
    <p:sldId id="313" r:id="rId7"/>
    <p:sldId id="317" r:id="rId8"/>
    <p:sldId id="314" r:id="rId9"/>
    <p:sldId id="318" r:id="rId10"/>
    <p:sldId id="293" r:id="rId11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E399"/>
    <a:srgbClr val="FF33CC"/>
    <a:srgbClr val="316CEF"/>
    <a:srgbClr val="488449"/>
    <a:srgbClr val="6600FF"/>
    <a:srgbClr val="3399FF"/>
    <a:srgbClr val="FFFF66"/>
    <a:srgbClr val="CC0066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0" autoAdjust="0"/>
    <p:restoredTop sz="94291" autoAdjust="0"/>
  </p:normalViewPr>
  <p:slideViewPr>
    <p:cSldViewPr>
      <p:cViewPr varScale="1">
        <p:scale>
          <a:sx n="109" d="100"/>
          <a:sy n="109" d="100"/>
        </p:scale>
        <p:origin x="46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8F9FB3A-B7BB-4BC3-847B-7942513C00AB}" type="datetimeFigureOut">
              <a:rPr lang="ru-RU"/>
              <a:pPr>
                <a:defRPr/>
              </a:pPr>
              <a:t>25.10.2021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370251E-C875-4581-9BBC-01F3EBA4962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29531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4"/>
          <p:cNvGrpSpPr>
            <a:grpSpLocks/>
          </p:cNvGrpSpPr>
          <p:nvPr/>
        </p:nvGrpSpPr>
        <p:grpSpPr bwMode="auto">
          <a:xfrm>
            <a:off x="0" y="-30163"/>
            <a:ext cx="9067800" cy="6889751"/>
            <a:chOff x="0" y="-30477"/>
            <a:chExt cx="9067800" cy="6889273"/>
          </a:xfrm>
        </p:grpSpPr>
        <p:cxnSp>
          <p:nvCxnSpPr>
            <p:cNvPr id="5" name="Straight Connector 109"/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6"/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77"/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80"/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81"/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82"/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83"/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84"/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85"/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86"/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87"/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8"/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89"/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64"/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65"/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68"/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172"/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120"/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144"/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107"/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08"/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09"/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10"/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11"/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12"/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13"/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214"/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215"/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216"/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217"/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218"/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219"/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220"/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221"/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222"/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223"/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224"/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225"/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226"/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227"/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228"/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229"/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236"/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237"/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238"/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239"/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240"/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241"/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242"/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243"/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244"/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245"/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246"/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247"/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248"/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249"/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250"/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251"/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252"/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253"/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254"/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256"/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257"/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258"/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259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260"/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261"/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263"/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264"/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265"/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266"/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267"/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269"/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270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277"/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282"/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288"/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291"/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293"/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297"/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298"/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301"/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306"/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9" name="Group 93"/>
          <p:cNvGrpSpPr>
            <a:grpSpLocks/>
          </p:cNvGrpSpPr>
          <p:nvPr/>
        </p:nvGrpSpPr>
        <p:grpSpPr bwMode="auto">
          <a:xfrm>
            <a:off x="0" y="2057400"/>
            <a:ext cx="4802188" cy="2820988"/>
            <a:chOff x="0" y="2057400"/>
            <a:chExt cx="4801394" cy="2820988"/>
          </a:xfrm>
        </p:grpSpPr>
        <p:cxnSp>
          <p:nvCxnSpPr>
            <p:cNvPr id="90" name="Straight Connector 116"/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117"/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119"/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BDFF4-ABD3-4D90-82ED-1BD55F35A5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07529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06BC0-76AA-4EBE-B590-24CB16AC91D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6069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8EE6E-2B98-49D0-9AE6-4335E67DBC1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96482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0A8A3-0787-4371-B132-BC2707E9E4F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3755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30163"/>
            <a:ext cx="9067800" cy="4846638"/>
            <a:chOff x="1" y="-30477"/>
            <a:chExt cx="9067799" cy="4526277"/>
          </a:xfrm>
        </p:grpSpPr>
        <p:cxnSp>
          <p:nvCxnSpPr>
            <p:cNvPr id="5" name="Straight Connector 7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8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9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1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2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3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4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5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6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7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9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0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21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22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3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4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5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6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7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8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9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30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31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32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3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4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5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6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7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8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9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40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41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42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3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4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5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6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7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8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9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50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51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52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3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4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5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6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7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8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9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60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61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62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3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4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5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6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7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8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9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70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71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72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3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4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5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6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7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8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9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80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81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82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3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4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5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6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7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8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9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93"/>
          <p:cNvSpPr/>
          <p:nvPr/>
        </p:nvSpPr>
        <p:spPr>
          <a:xfrm>
            <a:off x="0" y="4311650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9" name="Straight Connector 95"/>
          <p:cNvCxnSpPr/>
          <p:nvPr/>
        </p:nvCxnSpPr>
        <p:spPr>
          <a:xfrm>
            <a:off x="0" y="438785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96"/>
          <p:cNvCxnSpPr/>
          <p:nvPr/>
        </p:nvCxnSpPr>
        <p:spPr>
          <a:xfrm>
            <a:off x="0" y="6138863"/>
            <a:ext cx="9144000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BFAE6-05C1-40E6-AE5F-8E0745CDD5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5924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365B8-75CA-43A8-83BD-6E51CFAC79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0375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88085-7145-40C6-8469-FB79048CF2F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6418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B689C-2AB5-4588-A515-CC4B0D0421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1918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0A65F-C9E0-4B2D-8759-7598972A0F7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2080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6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8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40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42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D5697-8D28-46A5-8F61-7FA4C0001CD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418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2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3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34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59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6F764-6618-4BE6-97AC-38511BB136D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11279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E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225" y="136525"/>
            <a:ext cx="8869363" cy="658495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6CF57BC-C2FB-4D8B-B705-E3B901892E7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01" r:id="rId1"/>
    <p:sldLayoutId id="2147484294" r:id="rId2"/>
    <p:sldLayoutId id="2147484302" r:id="rId3"/>
    <p:sldLayoutId id="2147484295" r:id="rId4"/>
    <p:sldLayoutId id="2147484296" r:id="rId5"/>
    <p:sldLayoutId id="2147484297" r:id="rId6"/>
    <p:sldLayoutId id="2147484298" r:id="rId7"/>
    <p:sldLayoutId id="2147484303" r:id="rId8"/>
    <p:sldLayoutId id="2147484304" r:id="rId9"/>
    <p:sldLayoutId id="2147484299" r:id="rId10"/>
    <p:sldLayoutId id="214748430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anose="020F0502020204030204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C9D3BE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rgbClr val="C9D3BE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E7BC29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rgbClr val="D092A7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0B689C-2AB5-4588-A515-CC4B0D0421F4}" type="slidenum">
              <a:rPr lang="ru-RU" altLang="ru-RU" smtClean="0"/>
              <a:pPr>
                <a:defRPr/>
              </a:pPr>
              <a:t>1</a:t>
            </a:fld>
            <a:endParaRPr lang="ru-RU" alt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-1"/>
            <a:ext cx="9144000" cy="1128585"/>
          </a:xfrm>
          <a:prstGeom prst="rect">
            <a:avLst/>
          </a:prstGeom>
          <a:solidFill>
            <a:srgbClr val="5A9A05"/>
          </a:solidFill>
          <a:ln>
            <a:solidFill>
              <a:srgbClr val="0D0F0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Управление Россельхознадзора по Республике Мордовия</a:t>
            </a:r>
          </a:p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и Пензенской области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6417276"/>
            <a:ext cx="9144000" cy="440724"/>
          </a:xfrm>
          <a:prstGeom prst="rect">
            <a:avLst/>
          </a:prstGeom>
          <a:solidFill>
            <a:srgbClr val="5A9A05"/>
          </a:solidFill>
          <a:ln>
            <a:solidFill>
              <a:srgbClr val="0D0F0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</a:t>
            </a:r>
            <a:endParaRPr lang="ru-RU" dirty="0"/>
          </a:p>
        </p:txBody>
      </p:sp>
      <p:pic>
        <p:nvPicPr>
          <p:cNvPr id="11" name="Picture 10" descr="D:\ДОКУМЕНТЫ\Блокнот Россельхознадзора\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6914"/>
            <a:ext cx="864096" cy="990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0" descr="D:\ДОКУМЕНТЫ\Блокнот Россельхознадзора\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9344"/>
            <a:ext cx="864096" cy="990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1238940" y="1916832"/>
            <a:ext cx="6666119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Cambria" panose="02040503050406030204" pitchFamily="18" charset="0"/>
              </a:rPr>
              <a:t>Отдел </a:t>
            </a:r>
          </a:p>
          <a:p>
            <a:pPr algn="ctr"/>
            <a:r>
              <a:rPr lang="ru-RU" sz="3600" b="1" dirty="0">
                <a:solidFill>
                  <a:srgbClr val="002060"/>
                </a:solidFill>
                <a:latin typeface="Cambria" panose="02040503050406030204" pitchFamily="18" charset="0"/>
              </a:rPr>
              <a:t>государственного </a:t>
            </a:r>
          </a:p>
          <a:p>
            <a:pPr algn="ctr"/>
            <a:r>
              <a:rPr lang="ru-RU" sz="3600" b="1" dirty="0">
                <a:solidFill>
                  <a:srgbClr val="002060"/>
                </a:solidFill>
                <a:latin typeface="Cambria" panose="02040503050406030204" pitchFamily="18" charset="0"/>
              </a:rPr>
              <a:t>ветеринарного надзора на </a:t>
            </a:r>
          </a:p>
          <a:p>
            <a:pPr algn="ctr"/>
            <a:r>
              <a:rPr lang="ru-RU" sz="3600" b="1" dirty="0">
                <a:solidFill>
                  <a:srgbClr val="002060"/>
                </a:solidFill>
                <a:latin typeface="Cambria" panose="02040503050406030204" pitchFamily="18" charset="0"/>
              </a:rPr>
              <a:t>Государственной границе РФ</a:t>
            </a:r>
          </a:p>
          <a:p>
            <a:pPr algn="ctr"/>
            <a:r>
              <a:rPr lang="ru-RU" sz="3600" b="1" dirty="0">
                <a:solidFill>
                  <a:srgbClr val="002060"/>
                </a:solidFill>
                <a:latin typeface="Cambria" panose="02040503050406030204" pitchFamily="18" charset="0"/>
              </a:rPr>
              <a:t>и транспорте </a:t>
            </a:r>
          </a:p>
          <a:p>
            <a:pPr algn="ctr"/>
            <a:r>
              <a:rPr lang="ru-RU" sz="3600" b="1" dirty="0">
                <a:solidFill>
                  <a:srgbClr val="002060"/>
                </a:solidFill>
                <a:latin typeface="Cambria" panose="02040503050406030204" pitchFamily="18" charset="0"/>
              </a:rPr>
              <a:t>по Пензенской области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950108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0B689C-2AB5-4588-A515-CC4B0D0421F4}" type="slidenum">
              <a:rPr lang="ru-RU" altLang="ru-RU" smtClean="0">
                <a:solidFill>
                  <a:srgbClr val="FEFAC9"/>
                </a:solidFill>
              </a:rPr>
              <a:pPr>
                <a:defRPr/>
              </a:pPr>
              <a:t>10</a:t>
            </a:fld>
            <a:endParaRPr lang="ru-RU" altLang="ru-RU">
              <a:solidFill>
                <a:srgbClr val="FEFAC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-1"/>
            <a:ext cx="9144000" cy="1128585"/>
          </a:xfrm>
          <a:prstGeom prst="rect">
            <a:avLst/>
          </a:prstGeom>
          <a:solidFill>
            <a:srgbClr val="5A9A05"/>
          </a:solidFill>
          <a:ln>
            <a:solidFill>
              <a:srgbClr val="0D0F0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Управление Россельхознадзора по Республике Мордовия</a:t>
            </a:r>
          </a:p>
          <a:p>
            <a:pPr algn="ctr"/>
            <a:r>
              <a:rPr lang="ru-RU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и Пензенской области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417276"/>
            <a:ext cx="9144000" cy="440724"/>
          </a:xfrm>
          <a:prstGeom prst="rect">
            <a:avLst/>
          </a:prstGeom>
          <a:solidFill>
            <a:srgbClr val="5A9A05"/>
          </a:solidFill>
          <a:ln>
            <a:solidFill>
              <a:srgbClr val="0D0F0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6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pic>
        <p:nvPicPr>
          <p:cNvPr id="11" name="Picture 10" descr="D:\ДОКУМЕНТЫ\Блокнот Россельхознадзора\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6914"/>
            <a:ext cx="864096" cy="990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0" descr="D:\ДОКУМЕНТЫ\Блокнот Россельхознадзора\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9344"/>
            <a:ext cx="864096" cy="990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685759" y="6444347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10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43102" y="3126598"/>
            <a:ext cx="50577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>
                <a:solidFill>
                  <a:prstClr val="black"/>
                </a:solidFill>
                <a:latin typeface="Cambria" panose="02040503050406030204" pitchFamily="18" charset="0"/>
              </a:rPr>
              <a:t>Спасибо за внимание!</a:t>
            </a:r>
            <a:endParaRPr lang="ru-RU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476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0B689C-2AB5-4588-A515-CC4B0D0421F4}" type="slidenum">
              <a:rPr lang="ru-RU" altLang="ru-RU" smtClean="0">
                <a:solidFill>
                  <a:srgbClr val="FEFAC9"/>
                </a:solidFill>
              </a:rPr>
              <a:pPr>
                <a:defRPr/>
              </a:pPr>
              <a:t>2</a:t>
            </a:fld>
            <a:endParaRPr lang="ru-RU" altLang="ru-RU">
              <a:solidFill>
                <a:srgbClr val="FEFAC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-1"/>
            <a:ext cx="9144000" cy="1128585"/>
          </a:xfrm>
          <a:prstGeom prst="rect">
            <a:avLst/>
          </a:prstGeom>
          <a:solidFill>
            <a:srgbClr val="5A9A05"/>
          </a:solidFill>
          <a:ln>
            <a:solidFill>
              <a:srgbClr val="0D0F0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Управление Россельхознадзора по Республике Мордовия</a:t>
            </a:r>
          </a:p>
          <a:p>
            <a:pPr algn="ctr"/>
            <a:r>
              <a:rPr lang="ru-RU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и Пензенской области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417276"/>
            <a:ext cx="9144000" cy="440724"/>
          </a:xfrm>
          <a:prstGeom prst="rect">
            <a:avLst/>
          </a:prstGeom>
          <a:solidFill>
            <a:srgbClr val="5A9A05"/>
          </a:solidFill>
          <a:ln>
            <a:solidFill>
              <a:srgbClr val="0D0F0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ru-RU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2</a:t>
            </a: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1" name="Picture 10" descr="D:\ДОКУМЕНТЫ\Блокнот Россельхознадзора\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6914"/>
            <a:ext cx="864096" cy="990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0" descr="D:\ДОКУМЕНТЫ\Блокнот Россельхознадзора\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9344"/>
            <a:ext cx="864096" cy="990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87219" y="1851672"/>
            <a:ext cx="81769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Деятельность отдела государственного ветеринарного надзора на Государственной границе Российской Федерации и транспорте по Пензенской области связана с надзором за соблюдением ветеринарных правил при перемещении поднадзорных грузов всеми видами транспорта, а также недопущение ввоза на территорию Пензенской области опасных в ветеринарно-санитарном отношении подконтрольных грузов.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ea typeface="PMingLiU-ExtB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108520" y="1236279"/>
            <a:ext cx="82849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проведению контрольно-надзорных мероприятий</a:t>
            </a:r>
          </a:p>
        </p:txBody>
      </p:sp>
      <p:pic>
        <p:nvPicPr>
          <p:cNvPr id="1028" name="Picture 4" descr="https://exp.idk.ru/wp-content/uploads/2021/01/ros2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433313"/>
            <a:ext cx="4192023" cy="279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3533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0B689C-2AB5-4588-A515-CC4B0D0421F4}" type="slidenum">
              <a:rPr lang="ru-RU" altLang="ru-RU" smtClean="0">
                <a:solidFill>
                  <a:srgbClr val="FEFAC9"/>
                </a:solidFill>
              </a:rPr>
              <a:pPr>
                <a:defRPr/>
              </a:pPr>
              <a:t>3</a:t>
            </a:fld>
            <a:endParaRPr lang="ru-RU" altLang="ru-RU">
              <a:solidFill>
                <a:srgbClr val="FEFAC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-1"/>
            <a:ext cx="9144000" cy="1128585"/>
          </a:xfrm>
          <a:prstGeom prst="rect">
            <a:avLst/>
          </a:prstGeom>
          <a:solidFill>
            <a:srgbClr val="5A9A05"/>
          </a:solidFill>
          <a:ln>
            <a:solidFill>
              <a:srgbClr val="0D0F0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Управление Россельхознадзора по Республике Мордовия</a:t>
            </a:r>
          </a:p>
          <a:p>
            <a:pPr algn="ctr"/>
            <a:r>
              <a:rPr lang="ru-RU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и Пензенской области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417276"/>
            <a:ext cx="9144000" cy="440724"/>
          </a:xfrm>
          <a:prstGeom prst="rect">
            <a:avLst/>
          </a:prstGeom>
          <a:solidFill>
            <a:srgbClr val="5A9A05"/>
          </a:solidFill>
          <a:ln>
            <a:solidFill>
              <a:srgbClr val="0D0F0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ru-RU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3</a:t>
            </a: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1" name="Picture 10" descr="D:\ДОКУМЕНТЫ\Блокнот Россельхознадзора\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6914"/>
            <a:ext cx="864096" cy="990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0" descr="D:\ДОКУМЕНТЫ\Блокнот Россельхознадзора\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9344"/>
            <a:ext cx="864096" cy="990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51520" y="1341470"/>
            <a:ext cx="84352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За отчетный период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отделом государственного ветеринарного надзора на Государственной границе РФ и транспорте по Пензенской области проконтролировано поступление и отправка: </a:t>
            </a:r>
          </a:p>
          <a:p>
            <a:pPr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-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При экспорте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проконтролировано: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мясосырья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373 партии 9939,9 тонн, 368 партий 25429 тонн кормов растительного происхождения, проконтролирована отправка мороженого в Китай в количестве 16 тонн. Также проконтролирована погрузка 1 партии шкур крупного рогатого скота, в количестве 14 тонн, направленных в Италию;</a:t>
            </a:r>
          </a:p>
          <a:p>
            <a:pPr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-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При импорте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проконтролировано импортных инкубационных индюшиных яиц 84 партии 6 205 200 штук в </a:t>
            </a:r>
            <a:r>
              <a:rPr lang="ru-RU" sz="16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Нижнеломовский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район, крупного рогатого скота из Венгрии, Германии и Дании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количестве 51 партия 1714 голов, молочных продуктов из Ирана в количестве 30 партий 1054,44 тонны.</a:t>
            </a:r>
          </a:p>
        </p:txBody>
      </p:sp>
      <p:pic>
        <p:nvPicPr>
          <p:cNvPr id="2056" name="Picture 8" descr="https://selskoehozjajstvo.ru/wp-content/uploads/2018/08/YAytso-strausa-12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040521"/>
            <a:ext cx="2232248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3533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0B689C-2AB5-4588-A515-CC4B0D0421F4}" type="slidenum">
              <a:rPr lang="ru-RU" altLang="ru-RU" smtClean="0">
                <a:solidFill>
                  <a:srgbClr val="FEFAC9"/>
                </a:solidFill>
              </a:rPr>
              <a:pPr>
                <a:defRPr/>
              </a:pPr>
              <a:t>4</a:t>
            </a:fld>
            <a:endParaRPr lang="ru-RU" altLang="ru-RU">
              <a:solidFill>
                <a:srgbClr val="FEFAC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-1"/>
            <a:ext cx="9144000" cy="1128585"/>
          </a:xfrm>
          <a:prstGeom prst="rect">
            <a:avLst/>
          </a:prstGeom>
          <a:solidFill>
            <a:srgbClr val="5A9A05"/>
          </a:solidFill>
          <a:ln>
            <a:solidFill>
              <a:srgbClr val="0D0F0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Управление Россельхознадзора по Республике Мордовия</a:t>
            </a:r>
          </a:p>
          <a:p>
            <a:pPr algn="ctr"/>
            <a:r>
              <a:rPr lang="ru-RU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и Пензенской области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417276"/>
            <a:ext cx="9144000" cy="440724"/>
          </a:xfrm>
          <a:prstGeom prst="rect">
            <a:avLst/>
          </a:prstGeom>
          <a:solidFill>
            <a:srgbClr val="5A9A05"/>
          </a:solidFill>
          <a:ln>
            <a:solidFill>
              <a:srgbClr val="0D0F0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ru-RU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4</a:t>
            </a: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1" name="Picture 10" descr="D:\ДОКУМЕНТЫ\Блокнот Россельхознадзора\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6914"/>
            <a:ext cx="864096" cy="990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0" descr="D:\ДОКУМЕНТЫ\Блокнот Россельхознадзора\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9344"/>
            <a:ext cx="864096" cy="990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95536" y="1449217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1600" b="1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endParaRPr lang="ru-RU" sz="14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592854"/>
            <a:ext cx="459025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-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При перевозках между странами СНГ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проконтролировано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мясосырья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- 157 партий 2562 тонн, молочных продуктов 7 партий 211 тонн, </a:t>
            </a:r>
          </a:p>
          <a:p>
            <a:pPr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-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При перевозках между странами Таможенного союза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мясосырья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в количестве 224 партий 3957,25 тонн, молока и молочных продуктов в количестве 25 партий 268,72 тонн, кормов растительного происхождения в количестве 10 партий 606 тонн, готовой продукции 13 партий 138 тонн, кормов растительного происхождения в количестве 5 партий 285 тонн. Оформлена погрузка убойного крупного рогатого скота в количестве 4 партии 170 голов. </a:t>
            </a:r>
          </a:p>
          <a:p>
            <a:pPr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-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При перевозках между субъектами Российской Федерации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кормов растительного происхождения – 3136 партий 269 459 тонна. </a:t>
            </a:r>
          </a:p>
        </p:txBody>
      </p:sp>
      <p:pic>
        <p:nvPicPr>
          <p:cNvPr id="13" name="Picture 6" descr="https://agroru.net/imgs/board/97/224197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787771"/>
            <a:ext cx="3465160" cy="3465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3956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0B689C-2AB5-4588-A515-CC4B0D0421F4}" type="slidenum">
              <a:rPr lang="ru-RU" altLang="ru-RU" smtClean="0"/>
              <a:pPr>
                <a:defRPr/>
              </a:pPr>
              <a:t>5</a:t>
            </a:fld>
            <a:endParaRPr lang="ru-RU" alt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-1"/>
            <a:ext cx="9144000" cy="1128585"/>
          </a:xfrm>
          <a:prstGeom prst="rect">
            <a:avLst/>
          </a:prstGeom>
          <a:solidFill>
            <a:srgbClr val="5A9A05"/>
          </a:solidFill>
          <a:ln>
            <a:solidFill>
              <a:srgbClr val="0D0F0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Управление Россельхознадзора по Республике Мордовия</a:t>
            </a:r>
          </a:p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и Пензенской области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6417276"/>
            <a:ext cx="9144000" cy="440724"/>
          </a:xfrm>
          <a:prstGeom prst="rect">
            <a:avLst/>
          </a:prstGeom>
          <a:solidFill>
            <a:srgbClr val="5A9A05"/>
          </a:solidFill>
          <a:ln>
            <a:solidFill>
              <a:srgbClr val="0D0F0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5</a:t>
            </a:r>
            <a:endParaRPr lang="ru-RU" dirty="0"/>
          </a:p>
        </p:txBody>
      </p:sp>
      <p:pic>
        <p:nvPicPr>
          <p:cNvPr id="11" name="Picture 10" descr="D:\ДОКУМЕНТЫ\Блокнот Россельхознадзора\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6914"/>
            <a:ext cx="864096" cy="990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0" descr="D:\ДОКУМЕНТЫ\Блокнот Россельхознадзора\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9344"/>
            <a:ext cx="864096" cy="990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26986" y="1639749"/>
            <a:ext cx="766793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По заявлениям хозяйствующих субъектов проведены обследования на предмет соответствия ветеринарно-санитарным требованиям третьих стран с целью получения права на экспорт продукции на международный рынок и в страны Таможенного союза. Обследовано 8 предприятий.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14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хозяйствующих субъектов, получили право отправки продукции за рубеж,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хозяйствующих субъектов получили право отправки продукции в страны Таможенного союза, а также проведено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19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обследований на соответствие помещений для проведения карантинных мероприятий при ввозе импортного поголовья животных и птицы, а также хранения импортных подконтрольных грузов.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Таким образом в настоящее время в Реестр экспортеров входит 52 хозяйствующих субъекта.</a:t>
            </a:r>
          </a:p>
        </p:txBody>
      </p:sp>
      <p:pic>
        <p:nvPicPr>
          <p:cNvPr id="8" name="Picture 2" descr="https://finobzor.ru/uploads/posts/2016-12/org_jndi108.jpg">
            <a:extLst>
              <a:ext uri="{FF2B5EF4-FFF2-40B4-BE49-F238E27FC236}">
                <a16:creationId xmlns:a16="http://schemas.microsoft.com/office/drawing/2014/main" xmlns="" id="{6A23DDA0-39A5-4BF5-8DF6-F90F314D2F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6776" y="4320893"/>
            <a:ext cx="3816424" cy="204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0254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0B689C-2AB5-4588-A515-CC4B0D0421F4}" type="slidenum">
              <a:rPr lang="ru-RU" altLang="ru-RU" smtClean="0"/>
              <a:pPr>
                <a:defRPr/>
              </a:pPr>
              <a:t>6</a:t>
            </a:fld>
            <a:endParaRPr lang="ru-RU" alt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-1"/>
            <a:ext cx="9144000" cy="1128585"/>
          </a:xfrm>
          <a:prstGeom prst="rect">
            <a:avLst/>
          </a:prstGeom>
          <a:solidFill>
            <a:srgbClr val="5A9A05"/>
          </a:solidFill>
          <a:ln>
            <a:solidFill>
              <a:srgbClr val="0D0F0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Управление Россельхознадзора по Республике Мордовия</a:t>
            </a:r>
          </a:p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и Пензенской области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6414944"/>
            <a:ext cx="9144000" cy="440724"/>
          </a:xfrm>
          <a:prstGeom prst="rect">
            <a:avLst/>
          </a:prstGeom>
          <a:solidFill>
            <a:srgbClr val="5A9A05"/>
          </a:solidFill>
          <a:ln>
            <a:solidFill>
              <a:srgbClr val="0D0F0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6</a:t>
            </a:r>
            <a:endParaRPr lang="ru-RU" dirty="0"/>
          </a:p>
        </p:txBody>
      </p:sp>
      <p:pic>
        <p:nvPicPr>
          <p:cNvPr id="11" name="Picture 10" descr="D:\ДОКУМЕНТЫ\Блокнот Россельхознадзора\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0"/>
            <a:ext cx="864096" cy="990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0" descr="D:\ДОКУМЕНТЫ\Блокнот Россельхознадзора\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9344"/>
            <a:ext cx="864096" cy="990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AutoShape 3" descr="https://news.allelets.ru/data/images/news/11360/large2/590f370495d17c7e7a5ce758ae288f21b8fef7d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46330" y="1480716"/>
            <a:ext cx="77768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отчетный период специалистами отдела проведены следующие контрольно-надзорные мероприятия: </a:t>
            </a: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плановых и </a:t>
            </a: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внеплановых проверок; </a:t>
            </a: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119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прочих проверок (обследования хозяйств на соответствие ветеринарно-санитарным требованиям стран-импортеров и обследование хозяйств на право ввоза и проведения карантинных мероприятий импортных сельскохозяйственных животных).</a:t>
            </a:r>
          </a:p>
          <a:p>
            <a:pPr algn="just"/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проведенных контрольно-надзорных мероприятий выявлено 16 нарушений, составлено 16 протоколов, выдано 7 предписаний. Направлено в суды - 8 дел (в Арбитражный суд – 6, в Мировой – 2). Вынесено решений – 4, из них предупреждений – 1. Вынесено постановлений – 8.</a:t>
            </a:r>
          </a:p>
          <a:p>
            <a:pPr algn="just"/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Наложено штрафных санкций - 168 000 р., взыскано – 57 000 р.</a:t>
            </a:r>
          </a:p>
        </p:txBody>
      </p:sp>
    </p:spTree>
    <p:extLst>
      <p:ext uri="{BB962C8B-B14F-4D97-AF65-F5344CB8AC3E}">
        <p14:creationId xmlns:p14="http://schemas.microsoft.com/office/powerpoint/2010/main" val="2090240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0B689C-2AB5-4588-A515-CC4B0D0421F4}" type="slidenum">
              <a:rPr lang="ru-RU" altLang="ru-RU" smtClean="0"/>
              <a:pPr>
                <a:defRPr/>
              </a:pPr>
              <a:t>7</a:t>
            </a:fld>
            <a:endParaRPr lang="ru-RU" alt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-1"/>
            <a:ext cx="9144000" cy="1128585"/>
          </a:xfrm>
          <a:prstGeom prst="rect">
            <a:avLst/>
          </a:prstGeom>
          <a:solidFill>
            <a:srgbClr val="5A9A05"/>
          </a:solidFill>
          <a:ln>
            <a:solidFill>
              <a:srgbClr val="0D0F0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Управление Россельхознадзора по Республике Мордовия</a:t>
            </a:r>
          </a:p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и Пензенской области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6417276"/>
            <a:ext cx="9144000" cy="440724"/>
          </a:xfrm>
          <a:prstGeom prst="rect">
            <a:avLst/>
          </a:prstGeom>
          <a:solidFill>
            <a:srgbClr val="5A9A05"/>
          </a:solidFill>
          <a:ln>
            <a:solidFill>
              <a:srgbClr val="0D0F0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7</a:t>
            </a:r>
            <a:endParaRPr lang="ru-RU" dirty="0"/>
          </a:p>
        </p:txBody>
      </p:sp>
      <p:pic>
        <p:nvPicPr>
          <p:cNvPr id="11" name="Picture 10" descr="D:\ДОКУМЕНТЫ\Блокнот Россельхознадзора\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0"/>
            <a:ext cx="864096" cy="990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0" descr="D:\ДОКУМЕНТЫ\Блокнот Россельхознадзора\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9344"/>
            <a:ext cx="864096" cy="990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1484784"/>
            <a:ext cx="81369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В рамках контроля за обращением лекарственных средств, а в частности контроля за соблюдением лицензионных требований за 9 месяцев 2021 года проведены 11 внеплановых проверок, возможности выполнения соискателем лицензии требований и условий при осуществлении хранения и розничной торговли лекарственным препаратами для ветеринарного применения. По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результатам проверки 11 соискателям выдано, либо лицензиатам переоформлены лицензии на право хранения и розничной торговли лекарственными препаратами для ветеринарного применения.</a:t>
            </a:r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Обращаем внимание, что плановые проверки в сфере обращения лекарственных средств, а также лицензионного контроля проводятся в рамках Федерального закона от 31 июля 2020 г. N 248-ФЗ "О государственном контроле (надзоре) и муниципальном контроле в Российской Федерации", а внеплановые, касательно выдачи лицензии до марта 2022 года будут проводиться на основании Федерального закона от 26 декабря 2008 г. N 294-ФЗ "О защите прав юридических лиц и индивидуальных предпринимателей при осуществлении государственного контроля (надзора) и муниципального контроля".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240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0B689C-2AB5-4588-A515-CC4B0D0421F4}" type="slidenum">
              <a:rPr lang="ru-RU" altLang="ru-RU" smtClean="0"/>
              <a:pPr>
                <a:defRPr/>
              </a:pPr>
              <a:t>8</a:t>
            </a:fld>
            <a:endParaRPr lang="ru-RU" alt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1128585"/>
          </a:xfrm>
          <a:prstGeom prst="rect">
            <a:avLst/>
          </a:prstGeom>
          <a:solidFill>
            <a:srgbClr val="5A9A05"/>
          </a:solidFill>
          <a:ln>
            <a:solidFill>
              <a:srgbClr val="0D0F0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Управление Россельхознадзора по Республике Мордовия</a:t>
            </a:r>
          </a:p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и Пензенской области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6417276"/>
            <a:ext cx="9144000" cy="440724"/>
          </a:xfrm>
          <a:prstGeom prst="rect">
            <a:avLst/>
          </a:prstGeom>
          <a:solidFill>
            <a:srgbClr val="5A9A05"/>
          </a:solidFill>
          <a:ln>
            <a:solidFill>
              <a:srgbClr val="0D0F0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8</a:t>
            </a:r>
            <a:endParaRPr lang="ru-RU" dirty="0"/>
          </a:p>
        </p:txBody>
      </p:sp>
      <p:pic>
        <p:nvPicPr>
          <p:cNvPr id="11" name="Picture 10" descr="D:\ДОКУМЕНТЫ\Блокнот Россельхознадзора\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0"/>
            <a:ext cx="864096" cy="990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0" descr="D:\ДОКУМЕНТЫ\Блокнот Россельхознадзора\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9344"/>
            <a:ext cx="864096" cy="990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72884" y="1404888"/>
            <a:ext cx="8572528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400" dirty="0"/>
              <a:t> </a:t>
            </a:r>
          </a:p>
          <a:p>
            <a:pPr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Во исполнение пункта 14 Положения о федеральном государственном контроле (надзоре) в сфере обращения лекарственных средств, утверждённого постановлением Правительства Российской Федерации от 29.06.2021 г. № 1049 «О федеральном государственном контроле (надзоре) в сфере обращения лекарственных средств» и в соответствии с пунктом 7 раздела II Критериев отнесения объектов федерального государственного контроля (надзора) в сфере обращения лекарственных средств для ветеринарного применения проведено категорирование по 148 объектам, а именно в сфере лицензионного контроля присвоены категории риска  по 71 объекту, в сфере обращения лекарственных веществ – по 77 объектам.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2" name="AutoShape 2" descr="https://www.piccolaitalia.kiev.ua/fotky39143/fotos/_vyrn_38syr-dorblju-5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2" name="Picture 2" descr="https://kot-pes.com/wp-content/uploads/2019/12/imagetools0-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787811"/>
            <a:ext cx="3408313" cy="2275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0240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0B689C-2AB5-4588-A515-CC4B0D0421F4}" type="slidenum">
              <a:rPr lang="ru-RU" altLang="ru-RU" smtClean="0"/>
              <a:pPr>
                <a:defRPr/>
              </a:pPr>
              <a:t>9</a:t>
            </a:fld>
            <a:endParaRPr lang="ru-RU" alt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1128585"/>
          </a:xfrm>
          <a:prstGeom prst="rect">
            <a:avLst/>
          </a:prstGeom>
          <a:solidFill>
            <a:srgbClr val="5A9A05"/>
          </a:solidFill>
          <a:ln>
            <a:solidFill>
              <a:srgbClr val="0D0F0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Управление Россельхознадзора по Республике Мордовия</a:t>
            </a:r>
          </a:p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и Пензенской области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6417276"/>
            <a:ext cx="9144000" cy="440724"/>
          </a:xfrm>
          <a:prstGeom prst="rect">
            <a:avLst/>
          </a:prstGeom>
          <a:solidFill>
            <a:srgbClr val="5A9A05"/>
          </a:solidFill>
          <a:ln>
            <a:solidFill>
              <a:srgbClr val="0D0F0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9</a:t>
            </a:r>
            <a:endParaRPr lang="ru-RU" dirty="0"/>
          </a:p>
        </p:txBody>
      </p:sp>
      <p:pic>
        <p:nvPicPr>
          <p:cNvPr id="11" name="Picture 10" descr="D:\ДОКУМЕНТЫ\Блокнот Россельхознадзора\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0"/>
            <a:ext cx="864096" cy="990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0" descr="D:\ДОКУМЕНТЫ\Блокнот Россельхознадзора\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9344"/>
            <a:ext cx="864096" cy="990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72884" y="2389773"/>
            <a:ext cx="85725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400" dirty="0"/>
              <a:t> </a:t>
            </a:r>
          </a:p>
        </p:txBody>
      </p:sp>
      <p:sp>
        <p:nvSpPr>
          <p:cNvPr id="2" name="AutoShape 2" descr="https://www.piccolaitalia.kiev.ua/fotky39143/fotos/_vyrn_38syr-dorblju-5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3B1F0E9-1858-483C-9118-7B7FC1680D66}"/>
              </a:ext>
            </a:extLst>
          </p:cNvPr>
          <p:cNvSpPr txBox="1"/>
          <p:nvPr/>
        </p:nvSpPr>
        <p:spPr>
          <a:xfrm>
            <a:off x="267477" y="1273048"/>
            <a:ext cx="8750206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Просим обратить внимание на нововведения в нормативно-законодательной базе относительно сферы обращения лекарственных веществ.</a:t>
            </a:r>
          </a:p>
          <a:p>
            <a:pPr algn="ctr"/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15 сентября 2020 г. N 1447 "Об утверждении Правил уничтожения, изъятых фальсифицированных лекарственных средств, недоброкачественных лекарственных средств и контрафактных лекарственных средств".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Минсельхоза РФ от 22.03.2021 № 282 «Об установлении Порядка приостановления реализации и применения лекарственных препаратов для ветеринарного применения». Приказ о приостановлении должен включать в себя: торговое наименование лекарственного препарата, сведения о лекарственной форме и дозировке лекарственного препарата, дата и номер регистрационного удостоверения лекарственного препарата, наименование и адрес производственной площадки, основание приостановления лекарственного препарата в соответствии п.2 Порядка.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Россельхознадзора от 18 марта 2021 года N 270 «О внесении изменений в приложение N 8 к приказу Россельхознадзора от 19.12.2017 No1230 «Об утверждении форм проверочных листов (списков контрольных вопросов). Приказ зарегистрирован Минюстом России 04.06.2021 г. и вступил в силу 14.06.2021 г.</a:t>
            </a:r>
          </a:p>
        </p:txBody>
      </p:sp>
    </p:spTree>
    <p:extLst>
      <p:ext uri="{BB962C8B-B14F-4D97-AF65-F5344CB8AC3E}">
        <p14:creationId xmlns:p14="http://schemas.microsoft.com/office/powerpoint/2010/main" val="1004903210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4342</TotalTime>
  <Words>902</Words>
  <Application>Microsoft Office PowerPoint</Application>
  <PresentationFormat>Экран (4:3)</PresentationFormat>
  <Paragraphs>75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PMingLiU-ExtB</vt:lpstr>
      <vt:lpstr>Arial</vt:lpstr>
      <vt:lpstr>Calibri</vt:lpstr>
      <vt:lpstr>Cambria</vt:lpstr>
      <vt:lpstr>Times New Roman</vt:lpstr>
      <vt:lpstr>Tw Cen MT</vt:lpstr>
      <vt:lpstr>Паркет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Zemelnadzor</dc:creator>
  <cp:lastModifiedBy>PogranVet1</cp:lastModifiedBy>
  <cp:revision>439</cp:revision>
  <dcterms:created xsi:type="dcterms:W3CDTF">2015-11-12T09:45:26Z</dcterms:created>
  <dcterms:modified xsi:type="dcterms:W3CDTF">2021-10-25T07:08:58Z</dcterms:modified>
</cp:coreProperties>
</file>