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7.xml" ContentType="application/vnd.openxmlformats-officedocument.drawingml.char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338" r:id="rId1"/>
  </p:sldMasterIdLst>
  <p:notesMasterIdLst>
    <p:notesMasterId r:id="rId23"/>
  </p:notesMasterIdLst>
  <p:handoutMasterIdLst>
    <p:handoutMasterId r:id="rId24"/>
  </p:handoutMasterIdLst>
  <p:sldIdLst>
    <p:sldId id="256" r:id="rId2"/>
    <p:sldId id="329" r:id="rId3"/>
    <p:sldId id="374" r:id="rId4"/>
    <p:sldId id="319" r:id="rId5"/>
    <p:sldId id="351" r:id="rId6"/>
    <p:sldId id="344" r:id="rId7"/>
    <p:sldId id="380" r:id="rId8"/>
    <p:sldId id="300" r:id="rId9"/>
    <p:sldId id="381" r:id="rId10"/>
    <p:sldId id="354" r:id="rId11"/>
    <p:sldId id="348" r:id="rId12"/>
    <p:sldId id="328" r:id="rId13"/>
    <p:sldId id="369" r:id="rId14"/>
    <p:sldId id="377" r:id="rId15"/>
    <p:sldId id="376" r:id="rId16"/>
    <p:sldId id="379" r:id="rId17"/>
    <p:sldId id="382" r:id="rId18"/>
    <p:sldId id="383" r:id="rId19"/>
    <p:sldId id="384" r:id="rId20"/>
    <p:sldId id="385" r:id="rId21"/>
    <p:sldId id="362" r:id="rId22"/>
  </p:sldIdLst>
  <p:sldSz cx="9144000" cy="6858000" type="screen4x3"/>
  <p:notesSz cx="6761163" cy="9942513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 Cen MT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 Cen MT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 Cen MT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 Cen MT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 Cen MT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w Cen MT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w Cen MT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w Cen MT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w Cen MT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6600FF"/>
    <a:srgbClr val="FF33CC"/>
    <a:srgbClr val="3399FF"/>
    <a:srgbClr val="CC0066"/>
    <a:srgbClr val="FFFF00"/>
    <a:srgbClr val="FFFF66"/>
    <a:srgbClr val="9999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68" autoAdjust="0"/>
    <p:restoredTop sz="94671" autoAdjust="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7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10"/>
  <c:chart>
    <c:autoTitleDeleted val="1"/>
    <c:plotArea>
      <c:layout>
        <c:manualLayout>
          <c:layoutTarget val="inner"/>
          <c:xMode val="edge"/>
          <c:yMode val="edge"/>
          <c:x val="0.49665141373180782"/>
          <c:y val="4.6127353370992746E-2"/>
          <c:w val="0.48602660220293104"/>
          <c:h val="0.94030577799047965"/>
        </c:manualLayout>
      </c:layout>
      <c:bar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9 месяцев</c:v>
                </c:pt>
              </c:strCache>
            </c:strRef>
          </c:tx>
          <c:spPr>
            <a:solidFill>
              <a:schemeClr val="accent2">
                <a:lumMod val="50000"/>
              </a:schemeClr>
            </a:solidFill>
          </c:spPr>
          <c:dLbls>
            <c:spPr>
              <a:noFill/>
              <a:ln>
                <a:noFill/>
              </a:ln>
              <a:effectLst/>
            </c:sp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Наложено штрафных санкций, тыс. руб</c:v>
                </c:pt>
                <c:pt idx="1">
                  <c:v>Составлено административных протоколов</c:v>
                </c:pt>
                <c:pt idx="2">
                  <c:v>Выдано предписаний</c:v>
                </c:pt>
                <c:pt idx="3">
                  <c:v>Выявлено нарушений</c:v>
                </c:pt>
                <c:pt idx="4">
                  <c:v>Проведено контрольно-надзорных мероприятий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715.2</c:v>
                </c:pt>
                <c:pt idx="1">
                  <c:v>149</c:v>
                </c:pt>
                <c:pt idx="2">
                  <c:v>40</c:v>
                </c:pt>
                <c:pt idx="3">
                  <c:v>173</c:v>
                </c:pt>
                <c:pt idx="4">
                  <c:v>230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CE2-42B9-B394-0FD1AE146529}"/>
            </c:ext>
          </c:extLst>
        </c:ser>
        <c:dLbls>
          <c:showVal val="1"/>
        </c:dLbls>
        <c:overlap val="-25"/>
        <c:axId val="78551296"/>
        <c:axId val="78553088"/>
      </c:barChart>
      <c:catAx>
        <c:axId val="78551296"/>
        <c:scaling>
          <c:orientation val="minMax"/>
        </c:scaling>
        <c:axPos val="l"/>
        <c:numFmt formatCode="General" sourceLinked="0"/>
        <c:majorTickMark val="none"/>
        <c:tickLblPos val="nextTo"/>
        <c:crossAx val="78553088"/>
        <c:crosses val="autoZero"/>
        <c:auto val="1"/>
        <c:lblAlgn val="ctr"/>
        <c:lblOffset val="100"/>
      </c:catAx>
      <c:valAx>
        <c:axId val="78553088"/>
        <c:scaling>
          <c:orientation val="minMax"/>
        </c:scaling>
        <c:delete val="1"/>
        <c:axPos val="b"/>
        <c:numFmt formatCode="General" sourceLinked="1"/>
        <c:majorTickMark val="none"/>
        <c:tickLblPos val="none"/>
        <c:crossAx val="78551296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</c:chart>
  <c:txPr>
    <a:bodyPr/>
    <a:lstStyle/>
    <a:p>
      <a:pPr>
        <a:defRPr sz="1800" b="1" i="0" baseline="0">
          <a:solidFill>
            <a:schemeClr val="tx1"/>
          </a:solidFill>
          <a:latin typeface="Times New Roman" pitchFamily="18" charset="0"/>
          <a:cs typeface="Times New Roman" pitchFamily="18" charset="0"/>
        </a:defRPr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10"/>
  <c:chart>
    <c:autoTitleDeleted val="1"/>
    <c:plotArea>
      <c:layout>
        <c:manualLayout>
          <c:layoutTarget val="inner"/>
          <c:xMode val="edge"/>
          <c:yMode val="edge"/>
          <c:x val="0.50383785871668629"/>
          <c:y val="5.9694208413048476E-2"/>
          <c:w val="0.48602660220293115"/>
          <c:h val="0.94030577799047965"/>
        </c:manualLayout>
      </c:layout>
      <c:bar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9 месяцев</c:v>
                </c:pt>
              </c:strCache>
            </c:strRef>
          </c:tx>
          <c:spPr>
            <a:solidFill>
              <a:srgbClr val="FFC000"/>
            </a:solidFill>
          </c:spPr>
          <c:dLbls>
            <c:spPr>
              <a:noFill/>
              <a:ln>
                <a:noFill/>
              </a:ln>
              <a:effectLst/>
            </c:sp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Составлено административных протоколов</c:v>
                </c:pt>
                <c:pt idx="1">
                  <c:v>Выдано предписаний</c:v>
                </c:pt>
                <c:pt idx="2">
                  <c:v>Выявлено нарушений</c:v>
                </c:pt>
                <c:pt idx="3">
                  <c:v>Проведено контрольно-надзорных мероприятий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54</c:v>
                </c:pt>
                <c:pt idx="1">
                  <c:v>25</c:v>
                </c:pt>
                <c:pt idx="2">
                  <c:v>58</c:v>
                </c:pt>
                <c:pt idx="3">
                  <c:v>90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1E2-47C8-9661-160E209BA744}"/>
            </c:ext>
          </c:extLst>
        </c:ser>
        <c:dLbls>
          <c:showVal val="1"/>
        </c:dLbls>
        <c:overlap val="-25"/>
        <c:axId val="78848384"/>
        <c:axId val="78849920"/>
      </c:barChart>
      <c:catAx>
        <c:axId val="78848384"/>
        <c:scaling>
          <c:orientation val="minMax"/>
        </c:scaling>
        <c:axPos val="l"/>
        <c:numFmt formatCode="General" sourceLinked="0"/>
        <c:majorTickMark val="none"/>
        <c:tickLblPos val="nextTo"/>
        <c:crossAx val="78849920"/>
        <c:crosses val="autoZero"/>
        <c:auto val="1"/>
        <c:lblAlgn val="ctr"/>
        <c:lblOffset val="100"/>
      </c:catAx>
      <c:valAx>
        <c:axId val="78849920"/>
        <c:scaling>
          <c:orientation val="minMax"/>
        </c:scaling>
        <c:delete val="1"/>
        <c:axPos val="b"/>
        <c:numFmt formatCode="General" sourceLinked="1"/>
        <c:majorTickMark val="none"/>
        <c:tickLblPos val="none"/>
        <c:crossAx val="78848384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 b="1" i="0" baseline="0">
          <a:solidFill>
            <a:schemeClr val="tx1"/>
          </a:solidFill>
          <a:latin typeface="Times New Roman" pitchFamily="18" charset="0"/>
          <a:cs typeface="Times New Roman" pitchFamily="18" charset="0"/>
        </a:defRPr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6"/>
  <c:chart>
    <c:autoTitleDeleted val="1"/>
    <c:plotArea>
      <c:layout>
        <c:manualLayout>
          <c:layoutTarget val="inner"/>
          <c:xMode val="edge"/>
          <c:yMode val="edge"/>
          <c:x val="6.8084277568783561E-2"/>
          <c:y val="3.6265959985176045E-2"/>
          <c:w val="0.93191572243121668"/>
          <c:h val="0.35722419731140986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ст. 10.3 КоАП РФ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>
              <a:glow rad="38100">
                <a:schemeClr val="accent1">
                  <a:alpha val="40000"/>
                </a:schemeClr>
              </a:glow>
              <a:outerShdw blurRad="63500" dist="50800" dir="5400000" algn="ctr" rotWithShape="0">
                <a:srgbClr val="000000">
                  <a:alpha val="97000"/>
                </a:srgbClr>
              </a:outerShdw>
            </a:effectLst>
            <a:scene3d>
              <a:camera prst="orthographicFront"/>
              <a:lightRig rig="threePt" dir="t"/>
            </a:scene3d>
            <a:sp3d prstMaterial="plastic"/>
          </c:spPr>
          <c:dLbls>
            <c:spPr>
              <a:noFill/>
              <a:ln w="25382"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не проплата в  срок административного штрафа</c:v>
                </c:pt>
                <c:pt idx="1">
                  <c:v>вывоз продукции  из карантинной зоны без КС</c:v>
                </c:pt>
                <c:pt idx="2">
                  <c:v>не предоставление ответов на предостережения</c:v>
                </c:pt>
                <c:pt idx="3">
                  <c:v>нарушение правил борьбы с КВО</c:v>
                </c:pt>
                <c:pt idx="4">
                  <c:v>не извещение о доставке подкарантинной продукции</c:v>
                </c:pt>
                <c:pt idx="5">
                  <c:v>не исполнение предписания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34.4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5E4-4F10-A110-C02F01308CE0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ст. 10.2 КоАП РФ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12700" cap="rnd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Лист1!$A$2:$A$7</c:f>
              <c:strCache>
                <c:ptCount val="6"/>
                <c:pt idx="0">
                  <c:v>не проплата в  срок административного штрафа</c:v>
                </c:pt>
                <c:pt idx="1">
                  <c:v>вывоз продукции  из карантинной зоны без КС</c:v>
                </c:pt>
                <c:pt idx="2">
                  <c:v>не предоставление ответов на предостережения</c:v>
                </c:pt>
                <c:pt idx="3">
                  <c:v>нарушение правил борьбы с КВО</c:v>
                </c:pt>
                <c:pt idx="4">
                  <c:v>не извещение о доставке подкарантинной продукции</c:v>
                </c:pt>
                <c:pt idx="5">
                  <c:v>не исполнение предписания</c:v>
                </c:pt>
              </c:strCache>
            </c:strRef>
          </c:cat>
          <c:val>
            <c:numRef>
              <c:f>Лист1!$C$2:$C$7</c:f>
              <c:numCache>
                <c:formatCode>General</c:formatCode>
                <c:ptCount val="6"/>
                <c:pt idx="1">
                  <c:v>25.9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15E4-4F10-A110-C02F01308CE0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ст. 19.7 КоАП РФ</c:v>
                </c:pt>
              </c:strCache>
            </c:strRef>
          </c:tx>
          <c:spPr>
            <a:solidFill>
              <a:srgbClr val="0070C0"/>
            </a:solidFill>
          </c:spP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 lang="ru-RU" sz="1400" b="1" i="0" u="none" strike="noStrike" kern="1200" baseline="0">
                    <a:solidFill>
                      <a:prstClr val="black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не проплата в  срок административного штрафа</c:v>
                </c:pt>
                <c:pt idx="1">
                  <c:v>вывоз продукции  из карантинной зоны без КС</c:v>
                </c:pt>
                <c:pt idx="2">
                  <c:v>не предоставление ответов на предостережения</c:v>
                </c:pt>
                <c:pt idx="3">
                  <c:v>нарушение правил борьбы с КВО</c:v>
                </c:pt>
                <c:pt idx="4">
                  <c:v>не извещение о доставке подкарантинной продукции</c:v>
                </c:pt>
                <c:pt idx="5">
                  <c:v>не исполнение предписания</c:v>
                </c:pt>
              </c:strCache>
            </c:strRef>
          </c:cat>
          <c:val>
            <c:numRef>
              <c:f>Лист1!$D$2:$D$7</c:f>
              <c:numCache>
                <c:formatCode>General</c:formatCode>
                <c:ptCount val="6"/>
                <c:pt idx="2">
                  <c:v>22.4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15E4-4F10-A110-C02F01308CE0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ст. 10.1 КоАП РФ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/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не проплата в  срок административного штрафа</c:v>
                </c:pt>
                <c:pt idx="1">
                  <c:v>вывоз продукции  из карантинной зоны без КС</c:v>
                </c:pt>
                <c:pt idx="2">
                  <c:v>не предоставление ответов на предостережения</c:v>
                </c:pt>
                <c:pt idx="3">
                  <c:v>нарушение правил борьбы с КВО</c:v>
                </c:pt>
                <c:pt idx="4">
                  <c:v>не извещение о доставке подкарантинной продукции</c:v>
                </c:pt>
                <c:pt idx="5">
                  <c:v>не исполнение предписания</c:v>
                </c:pt>
              </c:strCache>
            </c:strRef>
          </c:cat>
          <c:val>
            <c:numRef>
              <c:f>Лист1!$E$2:$E$7</c:f>
              <c:numCache>
                <c:formatCode>General</c:formatCode>
                <c:ptCount val="6"/>
                <c:pt idx="3">
                  <c:v>3.4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50B0-4E19-BB31-33F7C0686155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ст. 20.25 КоАП РФ2</c:v>
                </c:pt>
              </c:strCache>
            </c:strRef>
          </c:tx>
          <c:spPr>
            <a:solidFill>
              <a:srgbClr val="7030A0"/>
            </a:solidFill>
          </c:spP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не проплата в  срок административного штрафа</c:v>
                </c:pt>
                <c:pt idx="1">
                  <c:v>вывоз продукции  из карантинной зоны без КС</c:v>
                </c:pt>
                <c:pt idx="2">
                  <c:v>не предоставление ответов на предостережения</c:v>
                </c:pt>
                <c:pt idx="3">
                  <c:v>нарушение правил борьбы с КВО</c:v>
                </c:pt>
                <c:pt idx="4">
                  <c:v>не извещение о доставке подкарантинной продукции</c:v>
                </c:pt>
                <c:pt idx="5">
                  <c:v>не исполнение предписания</c:v>
                </c:pt>
              </c:strCache>
            </c:strRef>
          </c:cat>
          <c:val>
            <c:numRef>
              <c:f>Лист1!$F$2:$F$7</c:f>
              <c:numCache>
                <c:formatCode>General</c:formatCode>
                <c:ptCount val="6"/>
                <c:pt idx="4">
                  <c:v>12.1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50B0-4E19-BB31-33F7C0686155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19.5 КоАП РФ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/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Лист1!$A$2:$A$7</c:f>
              <c:strCache>
                <c:ptCount val="6"/>
                <c:pt idx="0">
                  <c:v>не проплата в  срок административного штрафа</c:v>
                </c:pt>
                <c:pt idx="1">
                  <c:v>вывоз продукции  из карантинной зоны без КС</c:v>
                </c:pt>
                <c:pt idx="2">
                  <c:v>не предоставление ответов на предостережения</c:v>
                </c:pt>
                <c:pt idx="3">
                  <c:v>нарушение правил борьбы с КВО</c:v>
                </c:pt>
                <c:pt idx="4">
                  <c:v>не извещение о доставке подкарантинной продукции</c:v>
                </c:pt>
                <c:pt idx="5">
                  <c:v>не исполнение предписания</c:v>
                </c:pt>
              </c:strCache>
            </c:strRef>
          </c:cat>
          <c:val>
            <c:numRef>
              <c:f>Лист1!$G$2:$G$7</c:f>
              <c:numCache>
                <c:formatCode>General</c:formatCode>
                <c:ptCount val="6"/>
                <c:pt idx="5" formatCode="0.0">
                  <c:v>1.7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1B1A-4309-8F44-FBB24F021B00}"/>
            </c:ext>
          </c:extLst>
        </c:ser>
        <c:dLbls/>
        <c:gapWidth val="78"/>
        <c:overlap val="92"/>
        <c:axId val="80423552"/>
        <c:axId val="80433536"/>
      </c:barChart>
      <c:catAx>
        <c:axId val="80423552"/>
        <c:scaling>
          <c:orientation val="minMax"/>
        </c:scaling>
        <c:axPos val="b"/>
        <c:numFmt formatCode="General" sourceLinked="0"/>
        <c:tickLblPos val="nextTo"/>
        <c:spPr>
          <a:noFill/>
          <a:ln w="12700" cap="rnd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54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80433536"/>
        <c:crosses val="autoZero"/>
        <c:auto val="1"/>
        <c:lblAlgn val="ctr"/>
        <c:lblOffset val="100"/>
      </c:catAx>
      <c:valAx>
        <c:axId val="80433536"/>
        <c:scaling>
          <c:orientation val="minMax"/>
          <c:max val="40"/>
          <c:min val="0"/>
        </c:scaling>
        <c:axPos val="l"/>
        <c:numFmt formatCode="General" sourceLinked="1"/>
        <c:tickLblPos val="nextTo"/>
        <c:spPr>
          <a:noFill/>
          <a:ln w="12700" cap="rnd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80423552"/>
        <c:crosses val="autoZero"/>
        <c:crossBetween val="between"/>
        <c:majorUnit val="10"/>
      </c:valAx>
      <c:spPr>
        <a:noFill/>
        <a:ln w="25382">
          <a:noFill/>
        </a:ln>
        <a:effectLst/>
      </c:spPr>
    </c:plotArea>
    <c:legend>
      <c:legendPos val="b"/>
      <c:layout>
        <c:manualLayout>
          <c:xMode val="edge"/>
          <c:yMode val="edge"/>
          <c:x val="1.5574771740218981E-2"/>
          <c:y val="0.87344971515119996"/>
          <c:w val="0.96735752306341827"/>
          <c:h val="9.5294967225863808E-2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</c:chart>
  <c:spPr>
    <a:noFill/>
    <a:ln w="12700" cap="rnd" cmpd="sng" algn="ctr">
      <a:noFill/>
      <a:prstDash val="solid"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6"/>
  <c:chart>
    <c:autoTitleDeleted val="1"/>
    <c:plotArea>
      <c:layout>
        <c:manualLayout>
          <c:layoutTarget val="inner"/>
          <c:xMode val="edge"/>
          <c:yMode val="edge"/>
          <c:x val="6.8084277568783561E-2"/>
          <c:y val="3.6265959985176045E-2"/>
          <c:w val="0.93191572243121668"/>
          <c:h val="0.35722419731140986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ст. 10.3 КоАП РФ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>
              <a:glow rad="38100">
                <a:schemeClr val="accent1">
                  <a:alpha val="40000"/>
                </a:schemeClr>
              </a:glow>
              <a:outerShdw blurRad="63500" dist="50800" dir="5400000" algn="ctr" rotWithShape="0">
                <a:srgbClr val="000000">
                  <a:alpha val="97000"/>
                </a:srgbClr>
              </a:outerShdw>
            </a:effectLst>
            <a:scene3d>
              <a:camera prst="orthographicFront"/>
              <a:lightRig rig="threePt" dir="t"/>
            </a:scene3d>
            <a:sp3d prstMaterial="plastic"/>
          </c:spPr>
          <c:dLbls>
            <c:spPr>
              <a:noFill/>
              <a:ln w="25382"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не проплата в  срок административного штрафа</c:v>
                </c:pt>
                <c:pt idx="1">
                  <c:v>вывоз продукции  из карантинной зоны без КС</c:v>
                </c:pt>
                <c:pt idx="2">
                  <c:v>не предоставление ответов на предостережения</c:v>
                </c:pt>
                <c:pt idx="3">
                  <c:v>нарушение правил борьбы с КВО</c:v>
                </c:pt>
                <c:pt idx="4">
                  <c:v>не извещение о доставке подкарантинной продукции</c:v>
                </c:pt>
                <c:pt idx="5">
                  <c:v>не исполнение предписания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34.4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5E4-4F10-A110-C02F01308CE0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ст. 10.2 КоАП РФ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12700" cap="rnd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Лист1!$A$2:$A$7</c:f>
              <c:strCache>
                <c:ptCount val="6"/>
                <c:pt idx="0">
                  <c:v>не проплата в  срок административного штрафа</c:v>
                </c:pt>
                <c:pt idx="1">
                  <c:v>вывоз продукции  из карантинной зоны без КС</c:v>
                </c:pt>
                <c:pt idx="2">
                  <c:v>не предоставление ответов на предостережения</c:v>
                </c:pt>
                <c:pt idx="3">
                  <c:v>нарушение правил борьбы с КВО</c:v>
                </c:pt>
                <c:pt idx="4">
                  <c:v>не извещение о доставке подкарантинной продукции</c:v>
                </c:pt>
                <c:pt idx="5">
                  <c:v>не исполнение предписания</c:v>
                </c:pt>
              </c:strCache>
            </c:strRef>
          </c:cat>
          <c:val>
            <c:numRef>
              <c:f>Лист1!$C$2:$C$7</c:f>
              <c:numCache>
                <c:formatCode>General</c:formatCode>
                <c:ptCount val="6"/>
                <c:pt idx="1">
                  <c:v>25.9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15E4-4F10-A110-C02F01308CE0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ст. 19.7 КоАП РФ</c:v>
                </c:pt>
              </c:strCache>
            </c:strRef>
          </c:tx>
          <c:spPr>
            <a:solidFill>
              <a:srgbClr val="0070C0"/>
            </a:solidFill>
          </c:spP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 lang="ru-RU" sz="1400" b="1" i="0" u="none" strike="noStrike" kern="1200" baseline="0">
                    <a:solidFill>
                      <a:prstClr val="black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не проплата в  срок административного штрафа</c:v>
                </c:pt>
                <c:pt idx="1">
                  <c:v>вывоз продукции  из карантинной зоны без КС</c:v>
                </c:pt>
                <c:pt idx="2">
                  <c:v>не предоставление ответов на предостережения</c:v>
                </c:pt>
                <c:pt idx="3">
                  <c:v>нарушение правил борьбы с КВО</c:v>
                </c:pt>
                <c:pt idx="4">
                  <c:v>не извещение о доставке подкарантинной продукции</c:v>
                </c:pt>
                <c:pt idx="5">
                  <c:v>не исполнение предписания</c:v>
                </c:pt>
              </c:strCache>
            </c:strRef>
          </c:cat>
          <c:val>
            <c:numRef>
              <c:f>Лист1!$D$2:$D$7</c:f>
              <c:numCache>
                <c:formatCode>General</c:formatCode>
                <c:ptCount val="6"/>
                <c:pt idx="2">
                  <c:v>22.4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15E4-4F10-A110-C02F01308CE0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ст. 10.1 КоАП РФ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/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не проплата в  срок административного штрафа</c:v>
                </c:pt>
                <c:pt idx="1">
                  <c:v>вывоз продукции  из карантинной зоны без КС</c:v>
                </c:pt>
                <c:pt idx="2">
                  <c:v>не предоставление ответов на предостережения</c:v>
                </c:pt>
                <c:pt idx="3">
                  <c:v>нарушение правил борьбы с КВО</c:v>
                </c:pt>
                <c:pt idx="4">
                  <c:v>не извещение о доставке подкарантинной продукции</c:v>
                </c:pt>
                <c:pt idx="5">
                  <c:v>не исполнение предписания</c:v>
                </c:pt>
              </c:strCache>
            </c:strRef>
          </c:cat>
          <c:val>
            <c:numRef>
              <c:f>Лист1!$E$2:$E$7</c:f>
              <c:numCache>
                <c:formatCode>General</c:formatCode>
                <c:ptCount val="6"/>
                <c:pt idx="3">
                  <c:v>3.4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50B0-4E19-BB31-33F7C0686155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ст. 20.25 КоАП РФ2</c:v>
                </c:pt>
              </c:strCache>
            </c:strRef>
          </c:tx>
          <c:spPr>
            <a:solidFill>
              <a:srgbClr val="7030A0"/>
            </a:solidFill>
          </c:spP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не проплата в  срок административного штрафа</c:v>
                </c:pt>
                <c:pt idx="1">
                  <c:v>вывоз продукции  из карантинной зоны без КС</c:v>
                </c:pt>
                <c:pt idx="2">
                  <c:v>не предоставление ответов на предостережения</c:v>
                </c:pt>
                <c:pt idx="3">
                  <c:v>нарушение правил борьбы с КВО</c:v>
                </c:pt>
                <c:pt idx="4">
                  <c:v>не извещение о доставке подкарантинной продукции</c:v>
                </c:pt>
                <c:pt idx="5">
                  <c:v>не исполнение предписания</c:v>
                </c:pt>
              </c:strCache>
            </c:strRef>
          </c:cat>
          <c:val>
            <c:numRef>
              <c:f>Лист1!$F$2:$F$7</c:f>
              <c:numCache>
                <c:formatCode>General</c:formatCode>
                <c:ptCount val="6"/>
                <c:pt idx="4">
                  <c:v>12.1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50B0-4E19-BB31-33F7C0686155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19.5 КоАП РФ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/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Лист1!$A$2:$A$7</c:f>
              <c:strCache>
                <c:ptCount val="6"/>
                <c:pt idx="0">
                  <c:v>не проплата в  срок административного штрафа</c:v>
                </c:pt>
                <c:pt idx="1">
                  <c:v>вывоз продукции  из карантинной зоны без КС</c:v>
                </c:pt>
                <c:pt idx="2">
                  <c:v>не предоставление ответов на предостережения</c:v>
                </c:pt>
                <c:pt idx="3">
                  <c:v>нарушение правил борьбы с КВО</c:v>
                </c:pt>
                <c:pt idx="4">
                  <c:v>не извещение о доставке подкарантинной продукции</c:v>
                </c:pt>
                <c:pt idx="5">
                  <c:v>не исполнение предписания</c:v>
                </c:pt>
              </c:strCache>
            </c:strRef>
          </c:cat>
          <c:val>
            <c:numRef>
              <c:f>Лист1!$G$2:$G$7</c:f>
              <c:numCache>
                <c:formatCode>General</c:formatCode>
                <c:ptCount val="6"/>
                <c:pt idx="5" formatCode="0.0">
                  <c:v>1.7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1B1A-4309-8F44-FBB24F021B00}"/>
            </c:ext>
          </c:extLst>
        </c:ser>
        <c:dLbls/>
        <c:gapWidth val="78"/>
        <c:overlap val="92"/>
        <c:axId val="84182144"/>
        <c:axId val="84183680"/>
      </c:barChart>
      <c:catAx>
        <c:axId val="84182144"/>
        <c:scaling>
          <c:orientation val="minMax"/>
        </c:scaling>
        <c:axPos val="b"/>
        <c:numFmt formatCode="General" sourceLinked="0"/>
        <c:tickLblPos val="nextTo"/>
        <c:spPr>
          <a:noFill/>
          <a:ln w="12700" cap="rnd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54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84183680"/>
        <c:crosses val="autoZero"/>
        <c:auto val="1"/>
        <c:lblAlgn val="ctr"/>
        <c:lblOffset val="100"/>
      </c:catAx>
      <c:valAx>
        <c:axId val="84183680"/>
        <c:scaling>
          <c:orientation val="minMax"/>
          <c:max val="40"/>
          <c:min val="0"/>
        </c:scaling>
        <c:axPos val="l"/>
        <c:numFmt formatCode="General" sourceLinked="1"/>
        <c:tickLblPos val="nextTo"/>
        <c:spPr>
          <a:noFill/>
          <a:ln w="12700" cap="rnd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84182144"/>
        <c:crosses val="autoZero"/>
        <c:crossBetween val="between"/>
        <c:majorUnit val="10"/>
      </c:valAx>
      <c:spPr>
        <a:noFill/>
        <a:ln w="25382">
          <a:noFill/>
        </a:ln>
        <a:effectLst/>
      </c:spPr>
    </c:plotArea>
    <c:legend>
      <c:legendPos val="b"/>
      <c:layout>
        <c:manualLayout>
          <c:xMode val="edge"/>
          <c:yMode val="edge"/>
          <c:x val="1.5574771740218981E-2"/>
          <c:y val="0.87344971515119996"/>
          <c:w val="0.96735752306341827"/>
          <c:h val="9.5294967225863808E-2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</c:chart>
  <c:spPr>
    <a:noFill/>
    <a:ln w="12700" cap="rnd" cmpd="sng" algn="ctr">
      <a:noFill/>
      <a:prstDash val="solid"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5"/>
            </a:solidFill>
          </c:spPr>
          <c:explosion val="25"/>
          <c:dPt>
            <c:idx val="0"/>
            <c:spPr>
              <a:solidFill>
                <a:schemeClr val="accent1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958F-4BD5-90FD-F49B52A2FA6A}"/>
              </c:ext>
            </c:extLst>
          </c:dPt>
          <c:dLbls>
            <c:spPr>
              <a:noFill/>
              <a:ln>
                <a:noFill/>
              </a:ln>
              <a:effectLst/>
            </c:spPr>
            <c:showVal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Отобрано проб</c:v>
                </c:pt>
                <c:pt idx="1">
                  <c:v>Случаев обнаружения карантинных объектов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3601</c:v>
                </c:pt>
                <c:pt idx="1">
                  <c:v>100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958F-4BD5-90FD-F49B52A2FA6A}"/>
            </c:ext>
          </c:extLst>
        </c:ser>
        <c:dLbls/>
        <c:firstSliceAng val="0"/>
      </c:pieChart>
    </c:plotArea>
    <c:legend>
      <c:legendPos val="b"/>
      <c:layout/>
      <c:txPr>
        <a:bodyPr rot="0" vert="horz"/>
        <a:lstStyle/>
        <a:p>
          <a:pPr>
            <a:defRPr/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10"/>
  <c:chart>
    <c:autoTitleDeleted val="1"/>
    <c:plotArea>
      <c:layout>
        <c:manualLayout>
          <c:layoutTarget val="inner"/>
          <c:xMode val="edge"/>
          <c:yMode val="edge"/>
          <c:x val="0.49665141373180782"/>
          <c:y val="4.6127353370992739E-2"/>
          <c:w val="0.48602660220293104"/>
          <c:h val="0.94030577799047965"/>
        </c:manualLayout>
      </c:layout>
      <c:bar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9 месяцев</c:v>
                </c:pt>
              </c:strCache>
            </c:strRef>
          </c:tx>
          <c:spPr>
            <a:solidFill>
              <a:srgbClr val="FFC000"/>
            </a:solidFill>
          </c:spPr>
          <c:dLbls>
            <c:spPr>
              <a:noFill/>
              <a:ln>
                <a:noFill/>
              </a:ln>
              <a:effectLst/>
            </c:sp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Прекращено действие деклараций</c:v>
                </c:pt>
                <c:pt idx="1">
                  <c:v>Составлено административных протоколов</c:v>
                </c:pt>
                <c:pt idx="2">
                  <c:v>Выдано предписаний</c:v>
                </c:pt>
                <c:pt idx="3">
                  <c:v>Выявлено нарушений</c:v>
                </c:pt>
                <c:pt idx="4">
                  <c:v>Проведено контрольно-надзорных мероприятий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50</c:v>
                </c:pt>
                <c:pt idx="1">
                  <c:v>13</c:v>
                </c:pt>
                <c:pt idx="2">
                  <c:v>7</c:v>
                </c:pt>
                <c:pt idx="3">
                  <c:v>29</c:v>
                </c:pt>
                <c:pt idx="4">
                  <c:v>68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BBF-4B5D-95F4-55C2F9D2E247}"/>
            </c:ext>
          </c:extLst>
        </c:ser>
        <c:dLbls>
          <c:showVal val="1"/>
        </c:dLbls>
        <c:overlap val="-25"/>
        <c:axId val="45658496"/>
        <c:axId val="45660032"/>
      </c:barChart>
      <c:catAx>
        <c:axId val="45658496"/>
        <c:scaling>
          <c:orientation val="minMax"/>
        </c:scaling>
        <c:axPos val="l"/>
        <c:numFmt formatCode="General" sourceLinked="0"/>
        <c:majorTickMark val="none"/>
        <c:tickLblPos val="nextTo"/>
        <c:crossAx val="45660032"/>
        <c:crosses val="autoZero"/>
        <c:auto val="1"/>
        <c:lblAlgn val="ctr"/>
        <c:lblOffset val="100"/>
      </c:catAx>
      <c:valAx>
        <c:axId val="45660032"/>
        <c:scaling>
          <c:orientation val="minMax"/>
        </c:scaling>
        <c:delete val="1"/>
        <c:axPos val="b"/>
        <c:numFmt formatCode="General" sourceLinked="1"/>
        <c:majorTickMark val="none"/>
        <c:tickLblPos val="none"/>
        <c:crossAx val="45658496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 b="1" i="0" baseline="0">
          <a:solidFill>
            <a:schemeClr val="tx1"/>
          </a:solidFill>
          <a:latin typeface="Times New Roman" pitchFamily="18" charset="0"/>
          <a:cs typeface="Times New Roman" pitchFamily="18" charset="0"/>
        </a:defRPr>
      </a:pPr>
      <a:endParaRPr lang="ru-RU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10"/>
  <c:chart>
    <c:autoTitleDeleted val="1"/>
    <c:plotArea>
      <c:layout>
        <c:manualLayout>
          <c:layoutTarget val="inner"/>
          <c:xMode val="edge"/>
          <c:yMode val="edge"/>
          <c:x val="0.49665141373180782"/>
          <c:y val="4.6127353370992739E-2"/>
          <c:w val="0.48602660220293104"/>
          <c:h val="0.94030577799047965"/>
        </c:manualLayout>
      </c:layout>
      <c:bar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FFC000"/>
            </a:solidFill>
          </c:spPr>
          <c:dLbls>
            <c:spPr>
              <a:noFill/>
              <a:ln>
                <a:noFill/>
              </a:ln>
              <a:effectLst/>
            </c:sp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Составлено административных протоколов</c:v>
                </c:pt>
                <c:pt idx="1">
                  <c:v>Выдано предписаний</c:v>
                </c:pt>
                <c:pt idx="2">
                  <c:v>Выявлено нарушений</c:v>
                </c:pt>
                <c:pt idx="3">
                  <c:v>Проведено контрольно-надзорных мероприятий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82</c:v>
                </c:pt>
                <c:pt idx="1">
                  <c:v>8</c:v>
                </c:pt>
                <c:pt idx="2">
                  <c:v>86</c:v>
                </c:pt>
                <c:pt idx="3">
                  <c:v>72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299-4DF4-819B-798BB72F1611}"/>
            </c:ext>
          </c:extLst>
        </c:ser>
        <c:dLbls>
          <c:showVal val="1"/>
        </c:dLbls>
        <c:overlap val="-25"/>
        <c:axId val="45670400"/>
        <c:axId val="45672320"/>
      </c:barChart>
      <c:catAx>
        <c:axId val="45670400"/>
        <c:scaling>
          <c:orientation val="minMax"/>
        </c:scaling>
        <c:axPos val="l"/>
        <c:numFmt formatCode="General" sourceLinked="0"/>
        <c:majorTickMark val="none"/>
        <c:tickLblPos val="nextTo"/>
        <c:crossAx val="45672320"/>
        <c:crosses val="autoZero"/>
        <c:auto val="1"/>
        <c:lblAlgn val="ctr"/>
        <c:lblOffset val="100"/>
      </c:catAx>
      <c:valAx>
        <c:axId val="45672320"/>
        <c:scaling>
          <c:orientation val="minMax"/>
        </c:scaling>
        <c:delete val="1"/>
        <c:axPos val="b"/>
        <c:numFmt formatCode="General" sourceLinked="1"/>
        <c:majorTickMark val="none"/>
        <c:tickLblPos val="none"/>
        <c:crossAx val="45670400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 b="1" i="0" baseline="0">
          <a:solidFill>
            <a:schemeClr val="tx1"/>
          </a:solidFill>
          <a:latin typeface="Times New Roman" pitchFamily="18" charset="0"/>
          <a:cs typeface="Times New Roman" pitchFamily="18" charset="0"/>
        </a:defRPr>
      </a:pPr>
      <a:endParaRPr lang="ru-RU"/>
    </a:p>
  </c:txPr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052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29050" y="0"/>
            <a:ext cx="293052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52A24E-3766-42A3-BA0B-EFF9DE38907E}" type="datetimeFigureOut">
              <a:rPr lang="ru-RU" smtClean="0"/>
              <a:pPr/>
              <a:t>20.10.2021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4038"/>
            <a:ext cx="293052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29050" y="9444038"/>
            <a:ext cx="293052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79D671-8603-46A4-BBE0-D37BCE72633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29761" y="0"/>
            <a:ext cx="2929837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90BD64C-C2AF-475E-A5E9-3195EA083E23}" type="datetimeFigureOut">
              <a:rPr lang="ru-RU"/>
              <a:pPr>
                <a:defRPr/>
              </a:pPr>
              <a:t>20.10.2021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4588" y="1243013"/>
            <a:ext cx="4471987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6117" y="4784835"/>
            <a:ext cx="5408930" cy="3914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29837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29761" y="9443662"/>
            <a:ext cx="2929837" cy="498851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50E9E3A0-9DF2-48E0-A013-C351EE3EDC1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50999596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819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fld id="{81330491-BF06-429B-9423-0D9F104F5C6A}" type="slidenum">
              <a:rPr lang="ru-RU" altLang="ru-RU">
                <a:latin typeface="Calibri" panose="020F0502020204030204" pitchFamily="34" charset="0"/>
              </a:rPr>
              <a:pPr/>
              <a:t>1</a:t>
            </a:fld>
            <a:endParaRPr lang="ru-RU" altLang="ru-RU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46291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819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fld id="{81330491-BF06-429B-9423-0D9F104F5C6A}" type="slidenum">
              <a:rPr lang="ru-RU" altLang="ru-RU">
                <a:latin typeface="Calibri" panose="020F0502020204030204" pitchFamily="34" charset="0"/>
              </a:rPr>
              <a:pPr/>
              <a:t>2</a:t>
            </a:fld>
            <a:endParaRPr lang="ru-RU" altLang="ru-RU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487251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819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fld id="{81330491-BF06-429B-9423-0D9F104F5C6A}" type="slidenum">
              <a:rPr lang="ru-RU" altLang="ru-RU">
                <a:latin typeface="Calibri" panose="020F0502020204030204" pitchFamily="34" charset="0"/>
              </a:rPr>
              <a:pPr/>
              <a:t>3</a:t>
            </a:fld>
            <a:endParaRPr lang="ru-RU" altLang="ru-RU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487251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819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fld id="{81330491-BF06-429B-9423-0D9F104F5C6A}" type="slidenum">
              <a:rPr lang="ru-RU" altLang="ru-RU">
                <a:latin typeface="Calibri" panose="020F0502020204030204" pitchFamily="34" charset="0"/>
              </a:rPr>
              <a:pPr/>
              <a:t>10</a:t>
            </a:fld>
            <a:endParaRPr lang="ru-RU" altLang="ru-RU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487251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819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fld id="{81330491-BF06-429B-9423-0D9F104F5C6A}" type="slidenum">
              <a:rPr lang="ru-RU" altLang="ru-RU">
                <a:solidFill>
                  <a:prstClr val="black"/>
                </a:solidFill>
                <a:latin typeface="Calibri" panose="020F0502020204030204" pitchFamily="34" charset="0"/>
              </a:rPr>
              <a:pPr/>
              <a:t>12</a:t>
            </a:fld>
            <a:endParaRPr lang="ru-RU" altLang="ru-RU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487251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819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fld id="{81330491-BF06-429B-9423-0D9F104F5C6A}" type="slidenum">
              <a:rPr lang="ru-RU" altLang="ru-RU">
                <a:latin typeface="Calibri" panose="020F0502020204030204" pitchFamily="34" charset="0"/>
              </a:rPr>
              <a:pPr/>
              <a:t>21</a:t>
            </a:fld>
            <a:endParaRPr lang="ru-RU" altLang="ru-RU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46291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622480-9CF1-4D03-8B3E-C1A2F978F214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6193286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:wipe/>
      </p:transition>
    </mc:Choice>
    <mc:Fallback>
      <p:transition spd="slow">
        <p:wip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E4802E-0BEF-4EFD-ACBE-BD8686BB81E3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63194868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E4802E-0BEF-4EFD-ACBE-BD8686BB81E3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553046343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E4802E-0BEF-4EFD-ACBE-BD8686BB81E3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886597331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E4802E-0BEF-4EFD-ACBE-BD8686BB81E3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2609090757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E4802E-0BEF-4EFD-ACBE-BD8686BB81E3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841352717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F263A5-22A7-417E-BA90-61BAD64D735E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2056708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:wipe/>
      </p:transition>
    </mc:Choice>
    <mc:Fallback>
      <p:transition spd="slow">
        <p:wip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25197E-7D2B-423C-94D0-AAAF52589DC0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4651451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:wipe/>
      </p:transition>
    </mc:Choice>
    <mc:Fallback>
      <p:transition spd="slow">
        <p:wip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BA314A-098A-4077-919F-F4A1BF72CC75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7385737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:wipe/>
      </p:transition>
    </mc:Choice>
    <mc:Fallback>
      <p:transition spd="slow">
        <p:wip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7255E3-FEFF-4A31-B11F-D98D72EAF4C3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9976039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:wipe/>
      </p:transition>
    </mc:Choice>
    <mc:Fallback>
      <p:transition spd="slow">
        <p:wip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282498-F720-47F0-B7D7-1A05C590EC53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5287648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:wipe/>
      </p:transition>
    </mc:Choice>
    <mc:Fallback>
      <p:transition spd="slow">
        <p:wip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14B504-664A-4F6A-B8C4-763D1EED7B1F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8089132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:wipe/>
      </p:transition>
    </mc:Choice>
    <mc:Fallback>
      <p:transition spd="slow">
        <p:wip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390E2C-8414-47F1-B812-79C72251B1C2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7387809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:wipe/>
      </p:transition>
    </mc:Choice>
    <mc:Fallback>
      <p:transition spd="slow">
        <p:wip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0330B6-0611-447C-A621-0AD8B6D6E5B4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6353126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:wipe/>
      </p:transition>
    </mc:Choice>
    <mc:Fallback>
      <p:transition spd="slow">
        <p:wip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1D2AE9-BFEB-4211-BC47-534F2FD88B1E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7443074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:wipe/>
      </p:transition>
    </mc:Choice>
    <mc:Fallback>
      <p:transition spd="slow">
        <p:wip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75458A-23E1-4091-88E9-495FF8E0D406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0556316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:wipe/>
      </p:transition>
    </mc:Choice>
    <mc:Fallback>
      <p:transition spd="slow">
        <p:wip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57E4802E-0BEF-4EFD-ACBE-BD8686BB81E3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2632453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39" r:id="rId1"/>
    <p:sldLayoutId id="2147484340" r:id="rId2"/>
    <p:sldLayoutId id="2147484341" r:id="rId3"/>
    <p:sldLayoutId id="2147484342" r:id="rId4"/>
    <p:sldLayoutId id="2147484343" r:id="rId5"/>
    <p:sldLayoutId id="2147484344" r:id="rId6"/>
    <p:sldLayoutId id="2147484345" r:id="rId7"/>
    <p:sldLayoutId id="2147484346" r:id="rId8"/>
    <p:sldLayoutId id="2147484347" r:id="rId9"/>
    <p:sldLayoutId id="2147484348" r:id="rId10"/>
    <p:sldLayoutId id="2147484349" r:id="rId11"/>
    <p:sldLayoutId id="2147484350" r:id="rId12"/>
    <p:sldLayoutId id="2147484351" r:id="rId13"/>
    <p:sldLayoutId id="2147484352" r:id="rId14"/>
    <p:sldLayoutId id="2147484353" r:id="rId15"/>
    <p:sldLayoutId id="2147484354" r:id="rId16"/>
  </p:sldLayoutIdLst>
  <mc:AlternateContent xmlns:mc="http://schemas.openxmlformats.org/markup-compatibility/2006">
    <mc:Choice xmlns:p14="http://schemas.microsoft.com/office/powerpoint/2010/main" xmlns="" Requires="p14">
      <p:transition spd="slow" p14:dur="2000">
        <p:wipe/>
      </p:transition>
    </mc:Choice>
    <mc:Fallback>
      <p:transition spd="slow">
        <p:wipe/>
      </p:transition>
    </mc:Fallback>
  </mc:AlternateConten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23850" y="2420888"/>
            <a:ext cx="8373616" cy="1800200"/>
          </a:xfrm>
          <a:solidFill>
            <a:schemeClr val="accent3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Доклад</a:t>
            </a:r>
            <a:b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 правоприменительной практике и по мерам, направленным на предотвращение нарушений в сфере карантина растений, качества и безопасности зерна и семеноводства</a:t>
            </a:r>
          </a:p>
        </p:txBody>
      </p:sp>
      <p:sp>
        <p:nvSpPr>
          <p:cNvPr id="7174" name="Номер слайда 2"/>
          <p:cNvSpPr>
            <a:spLocks noGrp="1"/>
          </p:cNvSpPr>
          <p:nvPr>
            <p:ph type="sldNum" sz="quarter" idx="12"/>
          </p:nvPr>
        </p:nvSpPr>
        <p:spPr bwMode="auto">
          <a:xfrm>
            <a:off x="8532440" y="6381328"/>
            <a:ext cx="512638" cy="365125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fld id="{FE2C954D-235B-4693-8FB0-32190E5D33D8}" type="slidenum">
              <a:rPr lang="ru-RU" altLang="ru-RU" sz="1200" b="1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1</a:t>
            </a:fld>
            <a:endParaRPr lang="ru-RU" alt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1" name="Picture 10" descr="D:\ДОКУМЕНТЫ\Блокнот Россельхознадзора\герб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850" y="463550"/>
            <a:ext cx="1211263" cy="1389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5"/>
          <p:cNvSpPr txBox="1">
            <a:spLocks noChangeArrowheads="1"/>
          </p:cNvSpPr>
          <p:nvPr/>
        </p:nvSpPr>
        <p:spPr bwMode="auto">
          <a:xfrm>
            <a:off x="1835696" y="188641"/>
            <a:ext cx="5640586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Управление Федеральной службы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по ветеринарному и фитосанитарному надзору по Республике Мордовия и Пензенской области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195513" y="558958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г. Саранск</a:t>
            </a:r>
          </a:p>
          <a:p>
            <a:pPr algn="ctr" eaLnBrk="1" hangingPunct="1"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20 октября 2021 г.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175073" y="264296"/>
            <a:ext cx="7357367" cy="1340767"/>
          </a:xfrm>
          <a:noFill/>
        </p:spPr>
        <p:txBody>
          <a:bodyPr>
            <a:noAutofit/>
          </a:bodyPr>
          <a:lstStyle/>
          <a:p>
            <a:pPr algn="ctr">
              <a:spcBef>
                <a:spcPts val="0"/>
              </a:spcBef>
              <a:defRPr/>
            </a:pP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Показатели деятельности отдела в сфере качества и безопасности зерна за 9 месяцев 2021 года</a:t>
            </a:r>
          </a:p>
        </p:txBody>
      </p:sp>
      <p:pic>
        <p:nvPicPr>
          <p:cNvPr id="7171" name="Picture 10" descr="D:\ДОКУМЕНТЫ\Блокнот Россельхознадзора\герб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141480"/>
            <a:ext cx="1211263" cy="14401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xmlns="" val="3528958173"/>
              </p:ext>
            </p:extLst>
          </p:nvPr>
        </p:nvGraphicFramePr>
        <p:xfrm>
          <a:off x="179512" y="1340768"/>
          <a:ext cx="8836047" cy="46430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Номер слайда 3"/>
          <p:cNvSpPr txBox="1">
            <a:spLocks/>
          </p:cNvSpPr>
          <p:nvPr/>
        </p:nvSpPr>
        <p:spPr>
          <a:xfrm>
            <a:off x="8460432" y="6309320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7BA314A-098A-4077-919F-F4A1BF72CC75}" type="slidenum">
              <a:rPr kumimoji="0" lang="ru-RU" altLang="ru-RU" sz="12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w Cen MT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ru-RU" altLang="ru-RU" sz="1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w Cen MT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067267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332656"/>
            <a:ext cx="7922841" cy="720080"/>
          </a:xfrm>
        </p:spPr>
        <p:txBody>
          <a:bodyPr>
            <a:normAutofit/>
          </a:bodyPr>
          <a:lstStyle/>
          <a:p>
            <a:pPr algn="ctr"/>
            <a:r>
              <a:rPr lang="ru-RU" sz="2400" dirty="0">
                <a:solidFill>
                  <a:schemeClr val="tx1"/>
                </a:solidFill>
              </a:rPr>
              <a:t>Основные нарушения выявляемые в ходе проверок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BA314A-098A-4077-919F-F4A1BF72CC75}" type="slidenum">
              <a:rPr lang="ru-RU" altLang="ru-RU" smtClean="0"/>
              <a:pPr>
                <a:defRPr/>
              </a:pPr>
              <a:t>11</a:t>
            </a:fld>
            <a:endParaRPr lang="ru-RU" altLang="ru-RU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395536" y="1052736"/>
            <a:ext cx="8496944" cy="5616624"/>
          </a:xfrm>
        </p:spPr>
        <p:txBody>
          <a:bodyPr>
            <a:normAutofit/>
          </a:bodyPr>
          <a:lstStyle/>
          <a:p>
            <a:r>
              <a:rPr lang="ru-RU" sz="2200" dirty="0"/>
              <a:t>Реализация зерна без декларации о соответствии;</a:t>
            </a:r>
          </a:p>
          <a:p>
            <a:r>
              <a:rPr lang="ru-RU" sz="2200" dirty="0"/>
              <a:t>Реализация зерна без прохождения полной необходимой процедуры оценки соответствия (отсутствие результатов одного или нескольких анализов, предусмотренных техническим регламентом);</a:t>
            </a:r>
          </a:p>
          <a:p>
            <a:r>
              <a:rPr lang="ru-RU" sz="2200" dirty="0"/>
              <a:t>Недостоверное декларирование (объемы задекларированного зерна превышают объемы произведенного);</a:t>
            </a:r>
          </a:p>
          <a:p>
            <a:r>
              <a:rPr lang="ru-RU" sz="2200" dirty="0"/>
              <a:t>Неправильное оформление товаросопроводительных документов (отсутствие информации о декларации, отсутствие информации обеспечивающей </a:t>
            </a:r>
            <a:r>
              <a:rPr lang="ru-RU" sz="2200" dirty="0" err="1"/>
              <a:t>прослеживаемость</a:t>
            </a:r>
            <a:r>
              <a:rPr lang="ru-RU" sz="2200" dirty="0"/>
              <a:t> зерна (вид зерна, год урожая, место его происхождения, назначение, наименование и место нахождения заявителя, наличие ГМО)</a:t>
            </a:r>
          </a:p>
          <a:p>
            <a:endParaRPr lang="ru-RU" dirty="0"/>
          </a:p>
        </p:txBody>
      </p:sp>
      <p:sp>
        <p:nvSpPr>
          <p:cNvPr id="8" name="Номер слайда 3"/>
          <p:cNvSpPr txBox="1">
            <a:spLocks/>
          </p:cNvSpPr>
          <p:nvPr/>
        </p:nvSpPr>
        <p:spPr>
          <a:xfrm>
            <a:off x="8460432" y="6309320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7BA314A-098A-4077-919F-F4A1BF72CC75}" type="slidenum">
              <a:rPr kumimoji="0" lang="ru-RU" altLang="ru-RU" sz="12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w Cen MT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ru-RU" altLang="ru-RU" sz="1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w Cen MT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024245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:wipe/>
      </p:transition>
    </mc:Choice>
    <mc:Fallback>
      <p:transition spd="slow">
        <p:wip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175073" y="264296"/>
            <a:ext cx="7357367" cy="1340767"/>
          </a:xfrm>
          <a:noFill/>
        </p:spPr>
        <p:txBody>
          <a:bodyPr>
            <a:noAutofit/>
          </a:bodyPr>
          <a:lstStyle/>
          <a:p>
            <a:pPr algn="ctr">
              <a:spcBef>
                <a:spcPts val="0"/>
              </a:spcBef>
              <a:defRPr/>
            </a:pP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Показатели работы отдела надзора в сфере семенного контроля за 9 месяцев 2021 года</a:t>
            </a:r>
          </a:p>
        </p:txBody>
      </p:sp>
      <p:pic>
        <p:nvPicPr>
          <p:cNvPr id="7171" name="Picture 10" descr="D:\ДОКУМЕНТЫ\Блокнот Россельхознадзора\герб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141480"/>
            <a:ext cx="1211263" cy="14401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xmlns="" val="2806505688"/>
              </p:ext>
            </p:extLst>
          </p:nvPr>
        </p:nvGraphicFramePr>
        <p:xfrm>
          <a:off x="251520" y="1412776"/>
          <a:ext cx="8548016" cy="46430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Номер слайда 3"/>
          <p:cNvSpPr txBox="1">
            <a:spLocks/>
          </p:cNvSpPr>
          <p:nvPr/>
        </p:nvSpPr>
        <p:spPr>
          <a:xfrm>
            <a:off x="8460432" y="6309320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7BA314A-098A-4077-919F-F4A1BF72CC75}" type="slidenum">
              <a:rPr kumimoji="0" lang="ru-RU" altLang="ru-RU" sz="12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w Cen MT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ru-RU" altLang="ru-RU" sz="1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w Cen MT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855693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8631" y="268872"/>
            <a:ext cx="6986738" cy="1080120"/>
          </a:xfrm>
        </p:spPr>
        <p:txBody>
          <a:bodyPr>
            <a:noAutofit/>
          </a:bodyPr>
          <a:lstStyle/>
          <a:p>
            <a:pPr algn="ctr"/>
            <a:r>
              <a:rPr lang="ru-RU" sz="2000" dirty="0">
                <a:solidFill>
                  <a:schemeClr val="tx1"/>
                </a:solidFill>
              </a:rPr>
              <a:t>Федеральный закон от 31 июля 2020 г. №248 ФЗ « О государственном контроле (надзоре) и муниципальном контроле в Российской Федерации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255005" y="1348992"/>
            <a:ext cx="8136904" cy="49583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fontAlgn="auto">
              <a:spcAft>
                <a:spcPts val="0"/>
              </a:spcAft>
            </a:pPr>
            <a:r>
              <a:rPr lang="ru-RU" sz="2000" dirty="0">
                <a:solidFill>
                  <a:schemeClr val="tx1"/>
                </a:solidFill>
              </a:rPr>
              <a:t>Виды профилактических мероприятий и мероприятий по контролю</a:t>
            </a:r>
          </a:p>
          <a:p>
            <a:pPr algn="ctr" fontAlgn="auto">
              <a:spcAft>
                <a:spcPts val="0"/>
              </a:spcAft>
            </a:pPr>
            <a:endParaRPr lang="ru-RU" sz="2000" dirty="0">
              <a:solidFill>
                <a:schemeClr val="tx1"/>
              </a:solidFill>
            </a:endParaRPr>
          </a:p>
          <a:p>
            <a:pPr algn="ctr" fontAlgn="auto">
              <a:spcAft>
                <a:spcPts val="0"/>
              </a:spcAft>
            </a:pPr>
            <a:endParaRPr lang="ru-RU" sz="2000" dirty="0">
              <a:solidFill>
                <a:schemeClr val="tx1"/>
              </a:solidFill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348083379"/>
              </p:ext>
            </p:extLst>
          </p:nvPr>
        </p:nvGraphicFramePr>
        <p:xfrm>
          <a:off x="251520" y="1844824"/>
          <a:ext cx="8712967" cy="32666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642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52028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37626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432048">
                <a:tc rowSpan="2">
                  <a:txBody>
                    <a:bodyPr/>
                    <a:lstStyle/>
                    <a:p>
                      <a:r>
                        <a:rPr lang="ru-RU" sz="1600" dirty="0"/>
                        <a:t>Виды профилактических</a:t>
                      </a:r>
                      <a:r>
                        <a:rPr lang="ru-RU" sz="1600" baseline="0" dirty="0"/>
                        <a:t> мероприятий</a:t>
                      </a:r>
                      <a:endParaRPr lang="ru-RU" sz="16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ru-RU" sz="16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Виды</a:t>
                      </a:r>
                      <a:r>
                        <a:rPr lang="ru-RU" sz="1600" b="1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к</a:t>
                      </a:r>
                      <a:r>
                        <a:rPr lang="ru-RU" sz="16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онтрольно-надзорных мероприятий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algn="l" defTabSz="457200" rtl="0" eaLnBrk="1" latinLnBrk="0" hangingPunct="1"/>
                      <a:endParaRPr lang="ru-RU" sz="1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92088">
                <a:tc vMerge="1">
                  <a:txBody>
                    <a:bodyPr/>
                    <a:lstStyle/>
                    <a:p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ru-RU" sz="16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при взаимодействии с хозяйствующими субъектами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без взаимодействия с хозяйствующими</a:t>
                      </a:r>
                      <a:r>
                        <a:rPr lang="ru-RU" sz="1600" kern="1200" baseline="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субъектами</a:t>
                      </a:r>
                      <a:endParaRPr lang="ru-RU" sz="16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37185"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ru-RU" sz="1400" dirty="0"/>
                        <a:t>Информирование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sz="1400" dirty="0"/>
                        <a:t>Обобщение</a:t>
                      </a:r>
                      <a:r>
                        <a:rPr lang="ru-RU" sz="1400" baseline="0" dirty="0"/>
                        <a:t> правоприменительной практики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sz="1400" baseline="0" dirty="0"/>
                        <a:t>Меры стимулирования добросовестности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sz="1400" baseline="0" dirty="0"/>
                        <a:t>Объявление предостережения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sz="1400" baseline="0" dirty="0"/>
                        <a:t>Консультирование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sz="1400" baseline="0" dirty="0" err="1"/>
                        <a:t>Самообследование</a:t>
                      </a:r>
                      <a:endParaRPr lang="ru-RU" sz="1400" baseline="0" dirty="0"/>
                    </a:p>
                    <a:p>
                      <a:pPr marL="342900" indent="-342900">
                        <a:buAutoNum type="arabicPeriod"/>
                      </a:pPr>
                      <a:r>
                        <a:rPr lang="ru-RU" sz="1400" baseline="0" dirty="0"/>
                        <a:t>Профилактический визит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 algn="l" defTabSz="457200" rtl="0" eaLnBrk="1" latinLnBrk="0" hangingPunct="1">
                        <a:buAutoNum type="arabicPeriod"/>
                      </a:pPr>
                      <a:r>
                        <a:rPr lang="ru-RU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Контрольная закупка</a:t>
                      </a:r>
                    </a:p>
                    <a:p>
                      <a:pPr marL="342900" indent="-342900" algn="l" defTabSz="457200" rtl="0" eaLnBrk="1" latinLnBrk="0" hangingPunct="1">
                        <a:buAutoNum type="arabicPeriod"/>
                      </a:pPr>
                      <a:r>
                        <a:rPr lang="ru-RU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Мониторинговая закупка</a:t>
                      </a:r>
                    </a:p>
                    <a:p>
                      <a:pPr marL="342900" indent="-342900" algn="l" defTabSz="457200" rtl="0" eaLnBrk="1" latinLnBrk="0" hangingPunct="1">
                        <a:buAutoNum type="arabicPeriod"/>
                      </a:pPr>
                      <a:r>
                        <a:rPr lang="ru-RU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Выборочный контроль</a:t>
                      </a:r>
                    </a:p>
                    <a:p>
                      <a:pPr marL="342900" indent="-342900" algn="l" defTabSz="457200" rtl="0" eaLnBrk="1" latinLnBrk="0" hangingPunct="1">
                        <a:buAutoNum type="arabicPeriod"/>
                      </a:pPr>
                      <a:r>
                        <a:rPr lang="ru-RU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Инспекционный</a:t>
                      </a:r>
                      <a:r>
                        <a:rPr lang="ru-RU" sz="14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визит</a:t>
                      </a:r>
                    </a:p>
                    <a:p>
                      <a:pPr marL="342900" indent="-342900" algn="l" defTabSz="457200" rtl="0" eaLnBrk="1" latinLnBrk="0" hangingPunct="1">
                        <a:buAutoNum type="arabicPeriod"/>
                      </a:pPr>
                      <a:r>
                        <a:rPr lang="ru-RU" sz="14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Рейдовый досмотр</a:t>
                      </a:r>
                    </a:p>
                    <a:p>
                      <a:pPr marL="342900" indent="-342900" algn="l" defTabSz="457200" rtl="0" eaLnBrk="1" latinLnBrk="0" hangingPunct="1">
                        <a:buAutoNum type="arabicPeriod"/>
                      </a:pPr>
                      <a:r>
                        <a:rPr lang="ru-RU" sz="14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Документарная проверка</a:t>
                      </a:r>
                    </a:p>
                    <a:p>
                      <a:pPr marL="342900" indent="-342900" algn="l" defTabSz="457200" rtl="0" eaLnBrk="1" latinLnBrk="0" hangingPunct="1">
                        <a:buAutoNum type="arabicPeriod"/>
                      </a:pPr>
                      <a:r>
                        <a:rPr lang="ru-RU" sz="14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Выездная проверка</a:t>
                      </a:r>
                      <a:endParaRPr lang="ru-RU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 algn="l" defTabSz="457200" rtl="0" eaLnBrk="1" latinLnBrk="0" hangingPunct="1">
                        <a:buAutoNum type="arabicPeriod"/>
                      </a:pPr>
                      <a:r>
                        <a:rPr lang="ru-RU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Наблюдение за соблюдением обязательных требований</a:t>
                      </a:r>
                    </a:p>
                    <a:p>
                      <a:pPr marL="342900" indent="-342900" algn="l" defTabSz="457200" rtl="0" eaLnBrk="1" latinLnBrk="0" hangingPunct="1">
                        <a:buAutoNum type="arabicPeriod"/>
                      </a:pPr>
                      <a:r>
                        <a:rPr lang="ru-RU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Выездное обследование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9" name="Номер слайда 3"/>
          <p:cNvSpPr txBox="1">
            <a:spLocks/>
          </p:cNvSpPr>
          <p:nvPr/>
        </p:nvSpPr>
        <p:spPr>
          <a:xfrm>
            <a:off x="8460432" y="6309320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7BA314A-098A-4077-919F-F4A1BF72CC75}" type="slidenum">
              <a:rPr kumimoji="0" lang="ru-RU" altLang="ru-RU" sz="12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w Cen MT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ru-RU" altLang="ru-RU" sz="1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w Cen MT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164536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:wipe/>
      </p:transition>
    </mc:Choice>
    <mc:Fallback>
      <p:transition spd="slow">
        <p:wip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116632"/>
            <a:ext cx="6986738" cy="1080120"/>
          </a:xfrm>
        </p:spPr>
        <p:txBody>
          <a:bodyPr>
            <a:noAutofit/>
          </a:bodyPr>
          <a:lstStyle/>
          <a:p>
            <a:pPr algn="ctr"/>
            <a:r>
              <a:rPr lang="ru-RU" sz="2000" dirty="0">
                <a:solidFill>
                  <a:schemeClr val="tx1"/>
                </a:solidFill>
              </a:rPr>
              <a:t>Постановление Правительства РФ от 25 июня 2021 г. №995 «Об утверждении Положения о государственном карантинном фитосанитарном контроле (надзоре)»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390E2C-8414-47F1-B812-79C72251B1C2}" type="slidenum">
              <a:rPr lang="ru-RU" altLang="ru-RU" smtClean="0"/>
              <a:pPr>
                <a:defRPr/>
              </a:pPr>
              <a:t>14</a:t>
            </a:fld>
            <a:endParaRPr lang="ru-RU" altLang="ru-RU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323528" y="1196752"/>
            <a:ext cx="8136904" cy="79208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fontAlgn="auto">
              <a:spcAft>
                <a:spcPts val="0"/>
              </a:spcAft>
            </a:pPr>
            <a:r>
              <a:rPr lang="ru-RU" sz="2000" dirty="0">
                <a:solidFill>
                  <a:schemeClr val="tx1"/>
                </a:solidFill>
              </a:rPr>
              <a:t>Критерии отнесения объектов государственного карантинного фитосанитарного контроля к категориям риска</a:t>
            </a:r>
          </a:p>
          <a:p>
            <a:pPr algn="ctr" fontAlgn="auto">
              <a:spcAft>
                <a:spcPts val="0"/>
              </a:spcAft>
            </a:pPr>
            <a:endParaRPr lang="ru-RU" sz="2000" dirty="0">
              <a:solidFill>
                <a:schemeClr val="tx1"/>
              </a:solidFill>
            </a:endParaRPr>
          </a:p>
          <a:p>
            <a:pPr algn="ctr" fontAlgn="auto">
              <a:spcAft>
                <a:spcPts val="0"/>
              </a:spcAft>
            </a:pPr>
            <a:endParaRPr lang="ru-RU" sz="2000" dirty="0">
              <a:solidFill>
                <a:schemeClr val="tx1"/>
              </a:solidFill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348083379"/>
              </p:ext>
            </p:extLst>
          </p:nvPr>
        </p:nvGraphicFramePr>
        <p:xfrm>
          <a:off x="251520" y="2060848"/>
          <a:ext cx="8640959" cy="4511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265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95232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23224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16372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423932">
                <a:tc>
                  <a:txBody>
                    <a:bodyPr/>
                    <a:lstStyle/>
                    <a:p>
                      <a:r>
                        <a:rPr lang="ru-RU" sz="1600" dirty="0"/>
                        <a:t>Категория риска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Хозяйствующие</a:t>
                      </a:r>
                      <a:r>
                        <a:rPr lang="ru-RU" sz="1600" baseline="0" dirty="0"/>
                        <a:t> субъекты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ru-RU" sz="16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Условия отнесения к категории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ru-RU" sz="16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Периодичность проведения  плановых проверок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23932">
                <a:tc>
                  <a:txBody>
                    <a:bodyPr/>
                    <a:lstStyle/>
                    <a:p>
                      <a:r>
                        <a:rPr lang="ru-RU" sz="1600" dirty="0"/>
                        <a:t>Средний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Выращивание семенного и посадочного материала, хранение зерна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ru-RU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Наличие</a:t>
                      </a:r>
                      <a:r>
                        <a:rPr lang="ru-RU" sz="16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2-х административных наказаний по ст. 10.1, 10.2, 10.3, 19.4, 19.5, 19.6 в течении 3 лет</a:t>
                      </a:r>
                      <a:endParaRPr lang="ru-RU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ru-RU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 раз в 4 года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23932">
                <a:tc>
                  <a:txBody>
                    <a:bodyPr/>
                    <a:lstStyle/>
                    <a:p>
                      <a:r>
                        <a:rPr lang="ru-RU" sz="1600" dirty="0"/>
                        <a:t>Умеренный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Использование технологий, обеспечивающих лишение жизнеспособности,</a:t>
                      </a:r>
                      <a:r>
                        <a:rPr lang="ru-RU" sz="1600" baseline="0" dirty="0"/>
                        <a:t> деятельность лабораторий в области карантина растений</a:t>
                      </a:r>
                      <a:endParaRPr lang="ru-RU" sz="16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algn="l" defTabSz="457200" rtl="0" eaLnBrk="1" latinLnBrk="0" hangingPunct="1"/>
                      <a:endParaRPr lang="ru-RU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ru-RU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 раз</a:t>
                      </a:r>
                      <a:r>
                        <a:rPr lang="ru-RU" sz="16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в 5 лет</a:t>
                      </a:r>
                      <a:endParaRPr lang="ru-RU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23932">
                <a:tc>
                  <a:txBody>
                    <a:bodyPr/>
                    <a:lstStyle/>
                    <a:p>
                      <a:r>
                        <a:rPr lang="ru-RU" sz="1600" dirty="0"/>
                        <a:t>Низкий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Все остальные и относящиеся к средней и умеренной категории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Отсутствие</a:t>
                      </a:r>
                      <a:r>
                        <a:rPr lang="ru-RU" sz="16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2-х административных наказаний по ст. 10.1, 10.2, 10.3, 19.4, 19.5, 19.6 в течении 3 лет</a:t>
                      </a:r>
                      <a:endParaRPr lang="ru-RU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ru-RU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Не подлежат плановым</a:t>
                      </a:r>
                      <a:r>
                        <a:rPr lang="ru-RU" sz="16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проверкам</a:t>
                      </a:r>
                      <a:endParaRPr lang="ru-RU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9" name="Номер слайда 3"/>
          <p:cNvSpPr txBox="1">
            <a:spLocks/>
          </p:cNvSpPr>
          <p:nvPr/>
        </p:nvSpPr>
        <p:spPr>
          <a:xfrm>
            <a:off x="8460432" y="6309320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7BA314A-098A-4077-919F-F4A1BF72CC75}" type="slidenum">
              <a:rPr kumimoji="0" lang="ru-RU" altLang="ru-RU" sz="12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w Cen MT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ru-RU" altLang="ru-RU" sz="1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w Cen MT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164536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:wipe/>
      </p:transition>
    </mc:Choice>
    <mc:Fallback>
      <p:transition spd="slow">
        <p:wip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928992" cy="1232360"/>
          </a:xfrm>
        </p:spPr>
        <p:txBody>
          <a:bodyPr>
            <a:noAutofit/>
          </a:bodyPr>
          <a:lstStyle/>
          <a:p>
            <a:pPr algn="ctr"/>
            <a:r>
              <a:rPr lang="ru-RU" sz="2000" dirty="0">
                <a:solidFill>
                  <a:schemeClr val="tx1"/>
                </a:solidFill>
              </a:rPr>
              <a:t>Постановление Правительства РФ от 30 июня 2021 г. №1079 «О федеральном государственном контроле (надзоре) в области обеспечения качества и безопасности зерна и продуктов его переработки»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390E2C-8414-47F1-B812-79C72251B1C2}" type="slidenum">
              <a:rPr lang="ru-RU" altLang="ru-RU" smtClean="0"/>
              <a:pPr>
                <a:defRPr/>
              </a:pPr>
              <a:t>15</a:t>
            </a:fld>
            <a:endParaRPr lang="ru-RU" altLang="ru-RU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251520" y="1484784"/>
            <a:ext cx="8136904" cy="36004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fontAlgn="auto">
              <a:spcAft>
                <a:spcPts val="0"/>
              </a:spcAft>
            </a:pPr>
            <a:r>
              <a:rPr lang="ru-RU" sz="2000" dirty="0">
                <a:solidFill>
                  <a:schemeClr val="tx1"/>
                </a:solidFill>
              </a:rPr>
              <a:t>Критерии отнесения объектов к категориям риска</a:t>
            </a:r>
          </a:p>
          <a:p>
            <a:pPr algn="ctr" fontAlgn="auto">
              <a:spcAft>
                <a:spcPts val="0"/>
              </a:spcAft>
            </a:pPr>
            <a:endParaRPr lang="ru-RU" sz="2000" dirty="0">
              <a:solidFill>
                <a:schemeClr val="tx1"/>
              </a:solidFill>
            </a:endParaRPr>
          </a:p>
          <a:p>
            <a:pPr algn="ctr" fontAlgn="auto">
              <a:spcAft>
                <a:spcPts val="0"/>
              </a:spcAft>
            </a:pPr>
            <a:endParaRPr lang="ru-RU" sz="2000" dirty="0">
              <a:solidFill>
                <a:schemeClr val="tx1"/>
              </a:solidFill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107504" y="1988840"/>
          <a:ext cx="8928991" cy="466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6133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27756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23224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15783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423932">
                <a:tc>
                  <a:txBody>
                    <a:bodyPr/>
                    <a:lstStyle/>
                    <a:p>
                      <a:r>
                        <a:rPr lang="ru-RU" sz="1600" dirty="0"/>
                        <a:t>Категория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Хозяйствующие</a:t>
                      </a:r>
                      <a:r>
                        <a:rPr lang="ru-RU" sz="1600" baseline="0" dirty="0"/>
                        <a:t> субъекты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ru-RU" sz="16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Условия отнесения к категории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ru-RU" sz="16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Периодичность проведения  плановых проверок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23932">
                <a:tc>
                  <a:txBody>
                    <a:bodyPr/>
                    <a:lstStyle/>
                    <a:p>
                      <a:r>
                        <a:rPr lang="ru-RU" sz="1400" dirty="0"/>
                        <a:t>Высокий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Хозяйствующие</a:t>
                      </a:r>
                      <a:r>
                        <a:rPr lang="ru-RU" sz="1400" baseline="0" dirty="0"/>
                        <a:t> субъекты владеющие (арендующие) зернохранилища, объемом единовременного хранения </a:t>
                      </a:r>
                    </a:p>
                    <a:p>
                      <a:r>
                        <a:rPr lang="ru-RU" sz="1400" baseline="0" dirty="0"/>
                        <a:t>100 тыс. тонн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endParaRPr lang="ru-RU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ru-RU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 раз в 2 года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310640">
                <a:tc>
                  <a:txBody>
                    <a:bodyPr/>
                    <a:lstStyle/>
                    <a:p>
                      <a:r>
                        <a:rPr lang="ru-RU" sz="1400" dirty="0"/>
                        <a:t>Средний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Хозяйствующие</a:t>
                      </a:r>
                      <a:r>
                        <a:rPr lang="ru-RU" sz="1400" baseline="0" dirty="0"/>
                        <a:t> субъекты владеющие (арендующие) зернохранилища, объемом единовременного хранения </a:t>
                      </a:r>
                    </a:p>
                    <a:p>
                      <a:r>
                        <a:rPr lang="ru-RU" sz="1400" baseline="0" dirty="0"/>
                        <a:t>от 20 до 100 тыс. тонн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endParaRPr lang="ru-RU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ru-RU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 раз</a:t>
                      </a:r>
                      <a:r>
                        <a:rPr lang="ru-RU" sz="14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в 3 года</a:t>
                      </a:r>
                      <a:endParaRPr lang="ru-RU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23932">
                <a:tc>
                  <a:txBody>
                    <a:bodyPr/>
                    <a:lstStyle/>
                    <a:p>
                      <a:r>
                        <a:rPr lang="ru-RU" sz="1400" dirty="0"/>
                        <a:t>Низкий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Хозяйствующие субъекты осуществляющие производство и оборот зерна и продуктов</a:t>
                      </a:r>
                      <a:r>
                        <a:rPr lang="ru-RU" sz="1400" baseline="0" dirty="0"/>
                        <a:t> его переработки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Отсутствие</a:t>
                      </a:r>
                      <a:r>
                        <a:rPr lang="ru-RU" sz="14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2-х административных наказаний по ст.14.43, 14.44, 14.45, 14.46,  19.4, 19.5, 19.6, 19.7 в течении 3 лет</a:t>
                      </a:r>
                      <a:endParaRPr lang="ru-RU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ru-RU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Не подлежат плановым</a:t>
                      </a:r>
                      <a:r>
                        <a:rPr lang="ru-RU" sz="14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проверкам</a:t>
                      </a:r>
                      <a:endParaRPr lang="ru-RU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9" name="Номер слайда 3"/>
          <p:cNvSpPr txBox="1">
            <a:spLocks/>
          </p:cNvSpPr>
          <p:nvPr/>
        </p:nvSpPr>
        <p:spPr>
          <a:xfrm>
            <a:off x="8460432" y="6309320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7BA314A-098A-4077-919F-F4A1BF72CC75}" type="slidenum">
              <a:rPr kumimoji="0" lang="ru-RU" altLang="ru-RU" sz="12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w Cen MT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ru-RU" altLang="ru-RU" sz="1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w Cen MT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406512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:wipe/>
      </p:transition>
    </mc:Choice>
    <mc:Fallback>
      <p:transition spd="slow">
        <p:wip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928992" cy="1232360"/>
          </a:xfrm>
        </p:spPr>
        <p:txBody>
          <a:bodyPr>
            <a:noAutofit/>
          </a:bodyPr>
          <a:lstStyle/>
          <a:p>
            <a:pPr algn="ctr"/>
            <a:r>
              <a:rPr lang="ru-RU" sz="2000" dirty="0">
                <a:solidFill>
                  <a:schemeClr val="tx1"/>
                </a:solidFill>
              </a:rPr>
              <a:t>Постановление Правительства РФ от 25 июня 2021 г. №994 «Об утверждении Положения о федеральном государственном контроле (надзоре) в области семеноводства в отношении семян сельскохозяйственных растений»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251520" y="1484784"/>
            <a:ext cx="8136904" cy="36004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fontAlgn="auto">
              <a:spcAft>
                <a:spcPts val="0"/>
              </a:spcAft>
            </a:pPr>
            <a:r>
              <a:rPr lang="ru-RU" sz="2000" dirty="0">
                <a:solidFill>
                  <a:schemeClr val="tx1"/>
                </a:solidFill>
              </a:rPr>
              <a:t>Критерии отнесения объектов к категориям риска</a:t>
            </a:r>
          </a:p>
          <a:p>
            <a:pPr algn="ctr" fontAlgn="auto">
              <a:spcAft>
                <a:spcPts val="0"/>
              </a:spcAft>
            </a:pPr>
            <a:endParaRPr lang="ru-RU" sz="2000" dirty="0">
              <a:solidFill>
                <a:schemeClr val="tx1"/>
              </a:solidFill>
            </a:endParaRPr>
          </a:p>
          <a:p>
            <a:pPr algn="ctr" fontAlgn="auto">
              <a:spcAft>
                <a:spcPts val="0"/>
              </a:spcAft>
            </a:pPr>
            <a:endParaRPr lang="ru-RU" sz="2000" dirty="0">
              <a:solidFill>
                <a:schemeClr val="tx1"/>
              </a:solidFill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047476420"/>
              </p:ext>
            </p:extLst>
          </p:nvPr>
        </p:nvGraphicFramePr>
        <p:xfrm>
          <a:off x="251520" y="1988840"/>
          <a:ext cx="8640959" cy="47557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016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95232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08823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16023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965735">
                <a:tc>
                  <a:txBody>
                    <a:bodyPr/>
                    <a:lstStyle/>
                    <a:p>
                      <a:r>
                        <a:rPr lang="ru-RU" sz="1600" dirty="0"/>
                        <a:t>Категория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Хозяйствующие</a:t>
                      </a:r>
                      <a:r>
                        <a:rPr lang="ru-RU" sz="1600" baseline="0" dirty="0"/>
                        <a:t> субъекты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ru-RU" sz="16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Условия отнесения к категории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ru-RU" sz="16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Периодичность проведения  плановых проверок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484371"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Arial" pitchFamily="34" charset="0"/>
                          <a:cs typeface="Arial" pitchFamily="34" charset="0"/>
                        </a:rPr>
                        <a:t>Значительный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деятельность юридических лиц и граждан, осуществляющих ввоз на территорию Российской Федерации, реализацию и производство семян сельскохозяйственных растений, которые могут содержать ГМ организмы. </a:t>
                      </a:r>
                    </a:p>
                    <a:p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endParaRPr lang="ru-RU" sz="1200" kern="120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ru-RU" sz="1200" kern="1200" dirty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 раз в 2 года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538023"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Arial" pitchFamily="34" charset="0"/>
                          <a:cs typeface="Arial" pitchFamily="34" charset="0"/>
                        </a:rPr>
                        <a:t>Средний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ru-RU" sz="1200" kern="1200" dirty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деятельность юридических лиц и граждан, осуществляющих производство и реализацию семян сельскохозяйственных растений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Наличие</a:t>
                      </a:r>
                      <a:r>
                        <a:rPr lang="ru-RU" sz="1200" kern="1200" baseline="0" dirty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не менее</a:t>
                      </a:r>
                      <a:r>
                        <a:rPr lang="ru-RU" sz="1200" kern="1200" dirty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2-х административных наказаний по ст. 10.12, 10.13, 10.14, 19.4, 19.5, 19.6 в течении 3 лет</a:t>
                      </a:r>
                    </a:p>
                    <a:p>
                      <a:pPr marL="0" algn="l" defTabSz="457200" rtl="0" eaLnBrk="1" latinLnBrk="0" hangingPunct="1"/>
                      <a:endParaRPr lang="ru-RU" sz="1200" kern="120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ru-RU" sz="1200" kern="1200" dirty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 раз</a:t>
                      </a:r>
                      <a:r>
                        <a:rPr lang="ru-RU" sz="1200" kern="1200" baseline="0" dirty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в 3 года</a:t>
                      </a:r>
                      <a:endParaRPr lang="ru-RU" sz="1200" kern="120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97475"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ru-RU" sz="1200" kern="1200" dirty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Низкий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ru-RU" sz="1200" kern="1200" dirty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деятельность юридических лиц и граждан, осуществляющих транспортировку семян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kern="120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ru-RU" sz="1200" kern="1200" dirty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Не подлежат плановым проверкам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9" name="Номер слайда 3"/>
          <p:cNvSpPr txBox="1">
            <a:spLocks/>
          </p:cNvSpPr>
          <p:nvPr/>
        </p:nvSpPr>
        <p:spPr>
          <a:xfrm>
            <a:off x="8460432" y="6309320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7BA314A-098A-4077-919F-F4A1BF72CC75}" type="slidenum">
              <a:rPr kumimoji="0" lang="ru-RU" altLang="ru-RU" sz="12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w Cen MT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ru-RU" altLang="ru-RU" sz="1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w Cen MT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406512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:wipe/>
      </p:transition>
    </mc:Choice>
    <mc:Fallback>
      <p:transition spd="slow">
        <p:wip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928992" cy="936104"/>
          </a:xfrm>
        </p:spPr>
        <p:txBody>
          <a:bodyPr>
            <a:noAutofit/>
          </a:bodyPr>
          <a:lstStyle/>
          <a:p>
            <a:pPr algn="ctr"/>
            <a:r>
              <a:rPr lang="ru-RU" sz="2000" dirty="0">
                <a:solidFill>
                  <a:schemeClr val="tx1"/>
                </a:solidFill>
              </a:rPr>
              <a:t>Размещение информации о наличии карантинных фитосанитарных зон на территории Российской Федерации</a:t>
            </a:r>
            <a:br>
              <a:rPr lang="ru-RU" sz="2000" dirty="0">
                <a:solidFill>
                  <a:schemeClr val="tx1"/>
                </a:solidFill>
              </a:rPr>
            </a:br>
            <a:r>
              <a:rPr lang="ru-RU" sz="2000" dirty="0">
                <a:solidFill>
                  <a:schemeClr val="tx1"/>
                </a:solidFill>
              </a:rPr>
              <a:t>(официальный сайт Россельхознадзора </a:t>
            </a:r>
            <a:r>
              <a:rPr lang="en-US" sz="2000" dirty="0">
                <a:solidFill>
                  <a:srgbClr val="0070C0"/>
                </a:solidFill>
              </a:rPr>
              <a:t>fsvps.gov.ru</a:t>
            </a:r>
            <a:r>
              <a:rPr lang="en-US" sz="2000" dirty="0">
                <a:solidFill>
                  <a:schemeClr val="tx1"/>
                </a:solidFill>
              </a:rPr>
              <a:t>)</a:t>
            </a:r>
            <a:br>
              <a:rPr lang="en-US" sz="2000" dirty="0">
                <a:solidFill>
                  <a:schemeClr val="tx1"/>
                </a:solidFill>
              </a:rPr>
            </a:b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9" name="Номер слайда 3"/>
          <p:cNvSpPr txBox="1">
            <a:spLocks/>
          </p:cNvSpPr>
          <p:nvPr/>
        </p:nvSpPr>
        <p:spPr>
          <a:xfrm>
            <a:off x="8460432" y="6309320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7BA314A-098A-4077-919F-F4A1BF72CC75}" type="slidenum">
              <a:rPr kumimoji="0" lang="ru-RU" altLang="ru-RU" sz="12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w Cen MT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ru-RU" altLang="ru-RU" sz="1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w Cen MT" pitchFamily="34" charset="0"/>
              <a:ea typeface="+mn-ea"/>
              <a:cs typeface="+mn-cs"/>
            </a:endParaRPr>
          </a:p>
        </p:txBody>
      </p:sp>
      <p:pic>
        <p:nvPicPr>
          <p:cNvPr id="5" name="Рисунок 4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xmlns="" id="{CCF9BD36-970A-4D17-948F-9DF2E2AE21E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2708" y="1358004"/>
            <a:ext cx="8748464" cy="5290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65429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:wipe/>
      </p:transition>
    </mc:Choice>
    <mc:Fallback>
      <p:transition spd="slow">
        <p:wip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928992" cy="936104"/>
          </a:xfrm>
        </p:spPr>
        <p:txBody>
          <a:bodyPr>
            <a:noAutofit/>
          </a:bodyPr>
          <a:lstStyle/>
          <a:p>
            <a:pPr algn="ctr"/>
            <a:r>
              <a:rPr lang="ru-RU" sz="2000" dirty="0">
                <a:solidFill>
                  <a:schemeClr val="tx1"/>
                </a:solidFill>
              </a:rPr>
              <a:t>Размещение информации о наличии карантинных фитосанитарных зон на территории Российской Федерации</a:t>
            </a:r>
            <a:br>
              <a:rPr lang="ru-RU" sz="2000" dirty="0">
                <a:solidFill>
                  <a:schemeClr val="tx1"/>
                </a:solidFill>
              </a:rPr>
            </a:br>
            <a:r>
              <a:rPr lang="ru-RU" sz="2000" dirty="0">
                <a:solidFill>
                  <a:schemeClr val="tx1"/>
                </a:solidFill>
              </a:rPr>
              <a:t>(официальный сайт Россельхознадзора </a:t>
            </a:r>
            <a:r>
              <a:rPr lang="en-US" sz="2000" dirty="0">
                <a:solidFill>
                  <a:srgbClr val="0070C0"/>
                </a:solidFill>
              </a:rPr>
              <a:t>fsvps.gov.ru</a:t>
            </a:r>
            <a:r>
              <a:rPr lang="en-US" sz="2000" dirty="0">
                <a:solidFill>
                  <a:schemeClr val="tx1"/>
                </a:solidFill>
              </a:rPr>
              <a:t>)</a:t>
            </a:r>
            <a:br>
              <a:rPr lang="en-US" sz="2000" dirty="0">
                <a:solidFill>
                  <a:schemeClr val="tx1"/>
                </a:solidFill>
              </a:rPr>
            </a:b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9" name="Номер слайда 3"/>
          <p:cNvSpPr txBox="1">
            <a:spLocks/>
          </p:cNvSpPr>
          <p:nvPr/>
        </p:nvSpPr>
        <p:spPr>
          <a:xfrm>
            <a:off x="8460432" y="6309320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7BA314A-098A-4077-919F-F4A1BF72CC75}" type="slidenum">
              <a:rPr kumimoji="0" lang="ru-RU" altLang="ru-RU" sz="12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w Cen MT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ru-RU" altLang="ru-RU" sz="1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w Cen MT" pitchFamily="34" charset="0"/>
              <a:ea typeface="+mn-ea"/>
              <a:cs typeface="+mn-cs"/>
            </a:endParaRPr>
          </a:p>
        </p:txBody>
      </p:sp>
      <p:pic>
        <p:nvPicPr>
          <p:cNvPr id="4" name="Рисунок 3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xmlns="" id="{152C787E-8B64-4D5B-A9EE-F72CD38E94A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26876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151941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:wipe/>
      </p:transition>
    </mc:Choice>
    <mc:Fallback>
      <p:transition spd="slow">
        <p:wip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928992" cy="936104"/>
          </a:xfrm>
        </p:spPr>
        <p:txBody>
          <a:bodyPr>
            <a:noAutofit/>
          </a:bodyPr>
          <a:lstStyle/>
          <a:p>
            <a:pPr algn="ctr"/>
            <a:r>
              <a:rPr lang="ru-RU" sz="2000" dirty="0">
                <a:solidFill>
                  <a:schemeClr val="tx1"/>
                </a:solidFill>
              </a:rPr>
              <a:t>Размещение информации о наличии карантинных фитосанитарных зон на территории Российской Федерации</a:t>
            </a:r>
            <a:br>
              <a:rPr lang="ru-RU" sz="2000" dirty="0">
                <a:solidFill>
                  <a:schemeClr val="tx1"/>
                </a:solidFill>
              </a:rPr>
            </a:br>
            <a:r>
              <a:rPr lang="ru-RU" sz="2000" dirty="0">
                <a:solidFill>
                  <a:schemeClr val="tx1"/>
                </a:solidFill>
              </a:rPr>
              <a:t>(официальный сайт Россельхознадзора </a:t>
            </a:r>
            <a:r>
              <a:rPr lang="en-US" sz="2000" dirty="0">
                <a:solidFill>
                  <a:srgbClr val="0070C0"/>
                </a:solidFill>
              </a:rPr>
              <a:t>fsvps.gov.ru</a:t>
            </a:r>
            <a:r>
              <a:rPr lang="en-US" sz="2000" dirty="0">
                <a:solidFill>
                  <a:schemeClr val="tx1"/>
                </a:solidFill>
              </a:rPr>
              <a:t>)</a:t>
            </a:r>
            <a:br>
              <a:rPr lang="en-US" sz="2000" dirty="0">
                <a:solidFill>
                  <a:schemeClr val="tx1"/>
                </a:solidFill>
              </a:rPr>
            </a:b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9" name="Номер слайда 3"/>
          <p:cNvSpPr txBox="1">
            <a:spLocks/>
          </p:cNvSpPr>
          <p:nvPr/>
        </p:nvSpPr>
        <p:spPr>
          <a:xfrm>
            <a:off x="8460432" y="6309320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7BA314A-098A-4077-919F-F4A1BF72CC75}" type="slidenum">
              <a:rPr kumimoji="0" lang="ru-RU" altLang="ru-RU" sz="12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w Cen MT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ru-RU" altLang="ru-RU" sz="1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w Cen MT" pitchFamily="34" charset="0"/>
              <a:ea typeface="+mn-ea"/>
              <a:cs typeface="+mn-cs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54647546-6816-4931-BDBF-71E96D88D00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3312" y="1542928"/>
            <a:ext cx="8799493" cy="4766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688664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:wipe/>
      </p:transition>
    </mc:Choice>
    <mc:Fallback>
      <p:transition spd="slow">
        <p:wip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175073" y="264296"/>
            <a:ext cx="7357367" cy="1340767"/>
          </a:xfrm>
          <a:noFill/>
        </p:spPr>
        <p:txBody>
          <a:bodyPr>
            <a:noAutofit/>
          </a:bodyPr>
          <a:lstStyle/>
          <a:p>
            <a:pPr algn="ctr">
              <a:spcBef>
                <a:spcPts val="0"/>
              </a:spcBef>
              <a:defRPr/>
            </a:pP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Показатели деятельности отдела надзора в области карантина растений, качества и безопасности зерна и семеноводства по Республике Мордовия за </a:t>
            </a:r>
            <a:b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9 месяцев 2021 года</a:t>
            </a:r>
          </a:p>
        </p:txBody>
      </p:sp>
      <p:sp>
        <p:nvSpPr>
          <p:cNvPr id="7174" name="Номер слайда 2"/>
          <p:cNvSpPr>
            <a:spLocks noGrp="1"/>
          </p:cNvSpPr>
          <p:nvPr>
            <p:ph type="sldNum" sz="quarter" idx="12"/>
          </p:nvPr>
        </p:nvSpPr>
        <p:spPr bwMode="auto">
          <a:xfrm>
            <a:off x="8532440" y="6381328"/>
            <a:ext cx="512638" cy="365125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fld id="{FE2C954D-235B-4693-8FB0-32190E5D33D8}" type="slidenum">
              <a:rPr lang="ru-RU" altLang="ru-RU" sz="1200" b="1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2</a:t>
            </a:fld>
            <a:endParaRPr lang="ru-RU" alt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1" name="Picture 10" descr="D:\ДОКУМЕНТЫ\Блокнот Россельхознадзора\герб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141480"/>
            <a:ext cx="1211263" cy="14401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xmlns="" val="18898119"/>
              </p:ext>
            </p:extLst>
          </p:nvPr>
        </p:nvGraphicFramePr>
        <p:xfrm>
          <a:off x="107504" y="1700808"/>
          <a:ext cx="8836047" cy="46430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xmlns="" val="37463906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928992" cy="936104"/>
          </a:xfrm>
        </p:spPr>
        <p:txBody>
          <a:bodyPr>
            <a:noAutofit/>
          </a:bodyPr>
          <a:lstStyle/>
          <a:p>
            <a:pPr algn="ctr"/>
            <a:r>
              <a:rPr lang="ru-RU" sz="2000" dirty="0">
                <a:solidFill>
                  <a:schemeClr val="tx1"/>
                </a:solidFill>
              </a:rPr>
              <a:t>Размещение информации о наличии карантинных фитосанитарных зон на территории Российской Федерации</a:t>
            </a:r>
            <a:br>
              <a:rPr lang="ru-RU" sz="2000" dirty="0">
                <a:solidFill>
                  <a:schemeClr val="tx1"/>
                </a:solidFill>
              </a:rPr>
            </a:br>
            <a:r>
              <a:rPr lang="ru-RU" sz="2000" dirty="0">
                <a:solidFill>
                  <a:schemeClr val="tx1"/>
                </a:solidFill>
              </a:rPr>
              <a:t>(официальный сайт Россельхознадзора </a:t>
            </a:r>
            <a:r>
              <a:rPr lang="en-US" sz="2000" dirty="0">
                <a:solidFill>
                  <a:srgbClr val="0070C0"/>
                </a:solidFill>
              </a:rPr>
              <a:t>fsvps.gov.ru</a:t>
            </a:r>
            <a:r>
              <a:rPr lang="en-US" sz="2000" dirty="0">
                <a:solidFill>
                  <a:schemeClr val="tx1"/>
                </a:solidFill>
              </a:rPr>
              <a:t>)</a:t>
            </a:r>
            <a:br>
              <a:rPr lang="en-US" sz="2000" dirty="0">
                <a:solidFill>
                  <a:schemeClr val="tx1"/>
                </a:solidFill>
              </a:rPr>
            </a:b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9" name="Номер слайда 3"/>
          <p:cNvSpPr txBox="1">
            <a:spLocks/>
          </p:cNvSpPr>
          <p:nvPr/>
        </p:nvSpPr>
        <p:spPr>
          <a:xfrm>
            <a:off x="8460432" y="6309320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7BA314A-098A-4077-919F-F4A1BF72CC75}" type="slidenum">
              <a:rPr kumimoji="0" lang="ru-RU" altLang="ru-RU" sz="12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w Cen MT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ru-RU" altLang="ru-RU" sz="1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w Cen MT" pitchFamily="34" charset="0"/>
              <a:ea typeface="+mn-ea"/>
              <a:cs typeface="+mn-cs"/>
            </a:endParaRPr>
          </a:p>
        </p:txBody>
      </p:sp>
      <p:pic>
        <p:nvPicPr>
          <p:cNvPr id="4" name="Рисунок 3" descr="Изображение выглядит как стол&#10;&#10;Автоматически созданное описание">
            <a:extLst>
              <a:ext uri="{FF2B5EF4-FFF2-40B4-BE49-F238E27FC236}">
                <a16:creationId xmlns:a16="http://schemas.microsoft.com/office/drawing/2014/main" xmlns="" id="{2DA57D33-A228-4D68-ACBF-8FCA3D99164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" r="3835" b="31120"/>
          <a:stretch/>
        </p:blipFill>
        <p:spPr>
          <a:xfrm>
            <a:off x="504000" y="1637263"/>
            <a:ext cx="8136000" cy="40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000193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:wipe/>
      </p:transition>
    </mc:Choice>
    <mc:Fallback>
      <p:transition spd="slow">
        <p:wip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23850" y="2420888"/>
            <a:ext cx="8373616" cy="1800200"/>
          </a:xfrm>
          <a:solidFill>
            <a:schemeClr val="accent3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Доклад</a:t>
            </a:r>
            <a:b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 правоприменительной практике и по мерам, направленным на предотвращение нарушений в сфере карантина растений, качества и безопасности зерна и семеноводства</a:t>
            </a:r>
          </a:p>
        </p:txBody>
      </p:sp>
      <p:pic>
        <p:nvPicPr>
          <p:cNvPr id="7171" name="Picture 10" descr="D:\ДОКУМЕНТЫ\Блокнот Россельхознадзора\герб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850" y="463550"/>
            <a:ext cx="1211263" cy="1389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5"/>
          <p:cNvSpPr txBox="1">
            <a:spLocks noChangeArrowheads="1"/>
          </p:cNvSpPr>
          <p:nvPr/>
        </p:nvSpPr>
        <p:spPr bwMode="auto">
          <a:xfrm>
            <a:off x="1835696" y="188641"/>
            <a:ext cx="5640586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Управление Федеральной службы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по ветеринарному и фитосанитарному надзору по Республике Мордовия и Пензенской области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195513" y="558958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г. Саранск</a:t>
            </a:r>
          </a:p>
          <a:p>
            <a:pPr algn="ctr" eaLnBrk="1" hangingPunct="1"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20 октября 2021 г.</a:t>
            </a:r>
          </a:p>
        </p:txBody>
      </p:sp>
      <p:sp>
        <p:nvSpPr>
          <p:cNvPr id="11" name="Номер слайда 3"/>
          <p:cNvSpPr txBox="1">
            <a:spLocks/>
          </p:cNvSpPr>
          <p:nvPr/>
        </p:nvSpPr>
        <p:spPr>
          <a:xfrm>
            <a:off x="8460432" y="6309320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7BA314A-098A-4077-919F-F4A1BF72CC75}" type="slidenum">
              <a:rPr kumimoji="0" lang="ru-RU" altLang="ru-RU" sz="12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w Cen MT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ru-RU" altLang="ru-RU" sz="1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w Cen MT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657207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175073" y="264296"/>
            <a:ext cx="7357367" cy="1340767"/>
          </a:xfrm>
          <a:noFill/>
        </p:spPr>
        <p:txBody>
          <a:bodyPr>
            <a:noAutofit/>
          </a:bodyPr>
          <a:lstStyle/>
          <a:p>
            <a:pPr algn="ctr">
              <a:spcBef>
                <a:spcPts val="0"/>
              </a:spcBef>
              <a:defRPr/>
            </a:pP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Показатели деятельности отдела в сфере карантина растений за 9 месяцев 2021 года</a:t>
            </a:r>
          </a:p>
        </p:txBody>
      </p:sp>
      <p:sp>
        <p:nvSpPr>
          <p:cNvPr id="7174" name="Номер слайда 2"/>
          <p:cNvSpPr>
            <a:spLocks noGrp="1"/>
          </p:cNvSpPr>
          <p:nvPr>
            <p:ph type="sldNum" sz="quarter" idx="12"/>
          </p:nvPr>
        </p:nvSpPr>
        <p:spPr bwMode="auto">
          <a:xfrm>
            <a:off x="8532440" y="6381328"/>
            <a:ext cx="512638" cy="365125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fld id="{FE2C954D-235B-4693-8FB0-32190E5D33D8}" type="slidenum">
              <a:rPr lang="ru-RU" altLang="ru-RU" sz="1200" b="1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3</a:t>
            </a:fld>
            <a:endParaRPr lang="ru-RU" alt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1" name="Picture 10" descr="D:\ДОКУМЕНТЫ\Блокнот Россельхознадзора\герб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141480"/>
            <a:ext cx="1211263" cy="14401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xmlns="" val="2883224111"/>
              </p:ext>
            </p:extLst>
          </p:nvPr>
        </p:nvGraphicFramePr>
        <p:xfrm>
          <a:off x="107504" y="1340768"/>
          <a:ext cx="8836047" cy="46430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xmlns="" val="37463906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446459778"/>
              </p:ext>
            </p:extLst>
          </p:nvPr>
        </p:nvGraphicFramePr>
        <p:xfrm>
          <a:off x="318294" y="980728"/>
          <a:ext cx="8507412" cy="56886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Соотношение выявленных правонарушений в сфере карантина растений по статьям и видам, в % от общего количества правонарушений</a:t>
            </a:r>
          </a:p>
        </p:txBody>
      </p:sp>
      <p:sp>
        <p:nvSpPr>
          <p:cNvPr id="32771" name="Номер слайда 3"/>
          <p:cNvSpPr>
            <a:spLocks noGrp="1"/>
          </p:cNvSpPr>
          <p:nvPr>
            <p:ph type="sldNum" sz="quarter" idx="12"/>
          </p:nvPr>
        </p:nvSpPr>
        <p:spPr bwMode="auto">
          <a:xfrm>
            <a:off x="8532440" y="6381328"/>
            <a:ext cx="512638" cy="365125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fld id="{78D52027-2335-4FB3-B8A2-9FFC937EE671}" type="slidenum">
              <a:rPr lang="ru-RU" altLang="ru-RU" sz="1200" b="1">
                <a:latin typeface="Calibri" panose="020F0502020204030204" pitchFamily="34" charset="0"/>
              </a:rPr>
              <a:pPr/>
              <a:t>4</a:t>
            </a:fld>
            <a:endParaRPr lang="ru-RU" altLang="ru-RU" sz="1200" b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626770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checker dir="vert"/>
      </p:transition>
    </mc:Choice>
    <mc:Fallback>
      <p:transition spd="slow">
        <p:checker dir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5" y="609600"/>
            <a:ext cx="8208912" cy="587152"/>
          </a:xfrm>
        </p:spPr>
        <p:txBody>
          <a:bodyPr>
            <a:noAutofit/>
          </a:bodyPr>
          <a:lstStyle/>
          <a:p>
            <a:pPr algn="ctr"/>
            <a:r>
              <a:rPr lang="ru-RU" sz="2800" dirty="0">
                <a:solidFill>
                  <a:schemeClr val="tx1"/>
                </a:solidFill>
              </a:rPr>
              <a:t>Схема получения карантинного сертификата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556792"/>
            <a:ext cx="7706817" cy="3880773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1</a:t>
            </a:r>
            <a:r>
              <a:rPr lang="ru-RU" sz="2000" dirty="0"/>
              <a:t>. Подача заявки в Управление </a:t>
            </a:r>
            <a:r>
              <a:rPr lang="ru-RU" sz="2000" dirty="0" err="1"/>
              <a:t>Россельхознадзора</a:t>
            </a:r>
            <a:r>
              <a:rPr lang="ru-RU" sz="2000" dirty="0"/>
              <a:t> для выделение специалиста на осуществление досмотра отправляемой продукции и отбора образцов. </a:t>
            </a:r>
          </a:p>
          <a:p>
            <a:r>
              <a:rPr lang="ru-RU" sz="2000" dirty="0"/>
              <a:t>2. Направление отобранных образцов в лабораторию аккредитованную для проведения анализов в сфере карантина растений.</a:t>
            </a:r>
          </a:p>
          <a:p>
            <a:r>
              <a:rPr lang="ru-RU" sz="2000" dirty="0"/>
              <a:t>3. Получение заключения карантинной экспертизы из лаборатории.</a:t>
            </a:r>
          </a:p>
          <a:p>
            <a:r>
              <a:rPr lang="ru-RU" sz="2000" dirty="0"/>
              <a:t>4. Подача в Управление заявки на выдачу карантинного сертификата с приложением всех необходимых документов.</a:t>
            </a:r>
          </a:p>
          <a:p>
            <a:r>
              <a:rPr lang="ru-RU" sz="2000" dirty="0"/>
              <a:t>5 Получение карантинного сертификата, либо отказа в получении не позже 3 дней после подачи заявки.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460432" y="6309320"/>
            <a:ext cx="512638" cy="365125"/>
          </a:xfrm>
        </p:spPr>
        <p:txBody>
          <a:bodyPr/>
          <a:lstStyle/>
          <a:p>
            <a:pPr>
              <a:defRPr/>
            </a:pPr>
            <a:fld id="{27BA314A-098A-4077-919F-F4A1BF72CC75}" type="slidenum">
              <a:rPr lang="ru-RU" altLang="ru-RU" sz="1200" b="1" smtClean="0">
                <a:solidFill>
                  <a:schemeClr val="tx1"/>
                </a:solidFill>
              </a:rPr>
              <a:pPr>
                <a:defRPr/>
              </a:pPr>
              <a:t>5</a:t>
            </a:fld>
            <a:endParaRPr lang="ru-RU" altLang="ru-RU" sz="1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760343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:wipe/>
      </p:transition>
    </mc:Choice>
    <mc:Fallback>
      <p:transition spd="slow">
        <p:wip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3535" y="260648"/>
            <a:ext cx="7776864" cy="109665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dirty="0">
                <a:solidFill>
                  <a:schemeClr val="tx1"/>
                </a:solidFill>
              </a:rPr>
              <a:t>Заявление на выдачу карантинного сертификата в электронной форме</a:t>
            </a:r>
            <a:br>
              <a:rPr lang="ru-RU" sz="2400" dirty="0">
                <a:solidFill>
                  <a:schemeClr val="tx1"/>
                </a:solidFill>
              </a:rPr>
            </a:br>
            <a:r>
              <a:rPr lang="en-US" sz="2400" dirty="0">
                <a:solidFill>
                  <a:srgbClr val="0070C0"/>
                </a:solidFill>
              </a:rPr>
              <a:t> http://www.fsvps.ru</a:t>
            </a:r>
            <a:endParaRPr lang="ru-RU" sz="2400" dirty="0">
              <a:solidFill>
                <a:srgbClr val="0070C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BA314A-098A-4077-919F-F4A1BF72CC75}" type="slidenum">
              <a:rPr lang="ru-RU" altLang="ru-RU" smtClean="0"/>
              <a:pPr>
                <a:defRPr/>
              </a:pPr>
              <a:t>6</a:t>
            </a:fld>
            <a:endParaRPr lang="ru-RU" altLang="ru-RU"/>
          </a:p>
        </p:txBody>
      </p:sp>
      <p:pic>
        <p:nvPicPr>
          <p:cNvPr id="11" name="Рисунок 10" descr="4_c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8728" y="1357298"/>
            <a:ext cx="5786478" cy="5144947"/>
          </a:xfrm>
          <a:prstGeom prst="rect">
            <a:avLst/>
          </a:prstGeom>
        </p:spPr>
      </p:pic>
      <p:sp>
        <p:nvSpPr>
          <p:cNvPr id="12" name="Овал 11"/>
          <p:cNvSpPr/>
          <p:nvPr/>
        </p:nvSpPr>
        <p:spPr>
          <a:xfrm>
            <a:off x="2428860" y="2714620"/>
            <a:ext cx="1357322" cy="285752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верх 13"/>
          <p:cNvSpPr/>
          <p:nvPr/>
        </p:nvSpPr>
        <p:spPr>
          <a:xfrm rot="1562549">
            <a:off x="2734814" y="2910519"/>
            <a:ext cx="357190" cy="500066"/>
          </a:xfrm>
          <a:prstGeom prst="upArrow">
            <a:avLst>
              <a:gd name="adj1" fmla="val 35577"/>
              <a:gd name="adj2" fmla="val 50000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Номер слайда 3"/>
          <p:cNvSpPr txBox="1">
            <a:spLocks/>
          </p:cNvSpPr>
          <p:nvPr/>
        </p:nvSpPr>
        <p:spPr>
          <a:xfrm>
            <a:off x="8460432" y="6309320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7BA314A-098A-4077-919F-F4A1BF72CC75}" type="slidenum">
              <a:rPr kumimoji="0" lang="ru-RU" altLang="ru-RU" sz="12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w Cen MT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ru-RU" altLang="ru-RU" sz="1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w Cen MT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719021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:wipe/>
      </p:transition>
    </mc:Choice>
    <mc:Fallback>
      <p:transition spd="slow">
        <p:wip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4"/>
          <p:cNvGraphicFramePr>
            <a:graphicFrameLocks noGrp="1"/>
          </p:cNvGraphicFramePr>
          <p:nvPr>
            <p:ph idx="1"/>
          </p:nvPr>
        </p:nvGraphicFramePr>
        <p:xfrm>
          <a:off x="318294" y="980728"/>
          <a:ext cx="8507412" cy="56886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Соотношение выявленных правонарушений в сфере карантина растений по статьям и видам, в % от общего количества правонарушений</a:t>
            </a:r>
          </a:p>
        </p:txBody>
      </p:sp>
      <p:sp>
        <p:nvSpPr>
          <p:cNvPr id="32771" name="Номер слайда 3"/>
          <p:cNvSpPr>
            <a:spLocks noGrp="1"/>
          </p:cNvSpPr>
          <p:nvPr>
            <p:ph type="sldNum" sz="quarter" idx="12"/>
          </p:nvPr>
        </p:nvSpPr>
        <p:spPr bwMode="auto">
          <a:xfrm>
            <a:off x="8532440" y="6381328"/>
            <a:ext cx="512638" cy="365125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fld id="{78D52027-2335-4FB3-B8A2-9FFC937EE671}" type="slidenum">
              <a:rPr lang="ru-RU" altLang="ru-RU" sz="1200" b="1">
                <a:latin typeface="Calibri" panose="020F0502020204030204" pitchFamily="34" charset="0"/>
              </a:rPr>
              <a:pPr/>
              <a:t>7</a:t>
            </a:fld>
            <a:endParaRPr lang="ru-RU" altLang="ru-RU" sz="1200" b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914717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checker dir="vert"/>
      </p:transition>
    </mc:Choice>
    <mc:Fallback>
      <p:transition spd="slow">
        <p:checker dir="vert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4070" y="271463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>
                <a:solidFill>
                  <a:schemeClr val="tx1"/>
                </a:solidFill>
                <a:latin typeface="Cambria" panose="02040503050406030204" pitchFamily="18" charset="0"/>
              </a:rPr>
              <a:t>Случаи выявления карантинных объектов при отборе проб при досмотре </a:t>
            </a:r>
            <a:r>
              <a:rPr lang="ru-RU" sz="2000" b="1" dirty="0" err="1">
                <a:solidFill>
                  <a:schemeClr val="tx1"/>
                </a:solidFill>
                <a:latin typeface="Cambria" panose="02040503050406030204" pitchFamily="18" charset="0"/>
              </a:rPr>
              <a:t>подкарантинной</a:t>
            </a:r>
            <a:r>
              <a:rPr lang="ru-RU" sz="2000" b="1" dirty="0">
                <a:solidFill>
                  <a:schemeClr val="tx1"/>
                </a:solidFill>
                <a:latin typeface="Cambria" panose="02040503050406030204" pitchFamily="18" charset="0"/>
              </a:rPr>
              <a:t> продукции</a:t>
            </a:r>
            <a:endParaRPr lang="ru-RU" sz="2000" b="1" dirty="0">
              <a:solidFill>
                <a:schemeClr val="tx1"/>
              </a:solidFill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4270419007"/>
              </p:ext>
            </p:extLst>
          </p:nvPr>
        </p:nvGraphicFramePr>
        <p:xfrm>
          <a:off x="490330" y="1268760"/>
          <a:ext cx="7754078" cy="50405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BA314A-098A-4077-919F-F4A1BF72CC75}" type="slidenum">
              <a:rPr lang="ru-RU" altLang="ru-RU" smtClean="0"/>
              <a:pPr>
                <a:defRPr/>
              </a:pPr>
              <a:t>8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4966802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trips dir="ld"/>
      </p:transition>
    </mc:Choice>
    <mc:Fallback>
      <p:transition spd="slow">
        <p:strips dir="ld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4070" y="271463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b="1" dirty="0">
                <a:solidFill>
                  <a:schemeClr val="tx1"/>
                </a:solidFill>
                <a:latin typeface="Cambria" panose="02040503050406030204" pitchFamily="18" charset="0"/>
              </a:rPr>
              <a:t>Результаты мониторинга территории Республики Мордовия с целью выявления новых очагов карантинных организмов и контроля их популяции в установленных карантинных </a:t>
            </a:r>
            <a:r>
              <a:rPr lang="ru-RU" sz="2000" b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зонах</a:t>
            </a:r>
            <a:br>
              <a:rPr lang="ru-RU" sz="2000" b="1" dirty="0" smtClean="0">
                <a:solidFill>
                  <a:schemeClr val="tx1"/>
                </a:solidFill>
                <a:latin typeface="Cambria" panose="02040503050406030204" pitchFamily="18" charset="0"/>
              </a:rPr>
            </a:br>
            <a:r>
              <a:rPr lang="ru-RU" sz="2000" b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за 9 месяцев 2021 года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BA314A-098A-4077-919F-F4A1BF72CC75}" type="slidenum">
              <a:rPr lang="ru-RU" altLang="ru-RU" smtClean="0"/>
              <a:pPr>
                <a:defRPr/>
              </a:pPr>
              <a:t>9</a:t>
            </a:fld>
            <a:endParaRPr lang="ru-RU" altLang="ru-RU"/>
          </a:p>
        </p:txBody>
      </p:sp>
      <p:pic>
        <p:nvPicPr>
          <p:cNvPr id="12" name="Содержимое 11" descr="мониторинг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r="60270" b="69329"/>
          <a:stretch>
            <a:fillRect/>
          </a:stretch>
        </p:blipFill>
        <p:spPr>
          <a:xfrm>
            <a:off x="323528" y="2060848"/>
            <a:ext cx="8389757" cy="3168352"/>
          </a:xfrm>
        </p:spPr>
      </p:pic>
    </p:spTree>
    <p:extLst>
      <p:ext uri="{BB962C8B-B14F-4D97-AF65-F5344CB8AC3E}">
        <p14:creationId xmlns:p14="http://schemas.microsoft.com/office/powerpoint/2010/main" xmlns="" val="12799469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trips dir="ld"/>
      </p:transition>
    </mc:Choice>
    <mc:Fallback>
      <p:transition spd="slow">
        <p:strips dir="ld"/>
      </p:transition>
    </mc:Fallback>
  </mc:AlternateContent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8061</TotalTime>
  <Words>903</Words>
  <Application>Microsoft Office PowerPoint</Application>
  <PresentationFormat>Экран (4:3)</PresentationFormat>
  <Paragraphs>138</Paragraphs>
  <Slides>21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Грань</vt:lpstr>
      <vt:lpstr>Доклад по правоприменительной практике и по мерам, направленным на предотвращение нарушений в сфере карантина растений, качества и безопасности зерна и семеноводства</vt:lpstr>
      <vt:lpstr>Показатели деятельности отдела надзора в области карантина растений, качества и безопасности зерна и семеноводства по Республике Мордовия за  9 месяцев 2021 года</vt:lpstr>
      <vt:lpstr>Показатели деятельности отдела в сфере карантина растений за 9 месяцев 2021 года</vt:lpstr>
      <vt:lpstr>Соотношение выявленных правонарушений в сфере карантина растений по статьям и видам, в % от общего количества правонарушений</vt:lpstr>
      <vt:lpstr>Схема получения карантинного сертификата</vt:lpstr>
      <vt:lpstr>Заявление на выдачу карантинного сертификата в электронной форме  http://www.fsvps.ru</vt:lpstr>
      <vt:lpstr>Соотношение выявленных правонарушений в сфере карантина растений по статьям и видам, в % от общего количества правонарушений</vt:lpstr>
      <vt:lpstr>Случаи выявления карантинных объектов при отборе проб при досмотре подкарантинной продукции</vt:lpstr>
      <vt:lpstr>Результаты мониторинга территории Республики Мордовия с целью выявления новых очагов карантинных организмов и контроля их популяции в установленных карантинных зонах за 9 месяцев 2021 года</vt:lpstr>
      <vt:lpstr>Показатели деятельности отдела в сфере качества и безопасности зерна за 9 месяцев 2021 года</vt:lpstr>
      <vt:lpstr>Основные нарушения выявляемые в ходе проверок</vt:lpstr>
      <vt:lpstr>Показатели работы отдела надзора в сфере семенного контроля за 9 месяцев 2021 года</vt:lpstr>
      <vt:lpstr>Федеральный закон от 31 июля 2020 г. №248 ФЗ « О государственном контроле (надзоре) и муниципальном контроле в Российской Федерации</vt:lpstr>
      <vt:lpstr>Постановление Правительства РФ от 25 июня 2021 г. №995 «Об утверждении Положения о государственном карантинном фитосанитарном контроле (надзоре)»</vt:lpstr>
      <vt:lpstr>Постановление Правительства РФ от 30 июня 2021 г. №1079 «О федеральном государственном контроле (надзоре) в области обеспечения качества и безопасности зерна и продуктов его переработки»</vt:lpstr>
      <vt:lpstr>Постановление Правительства РФ от 25 июня 2021 г. №994 «Об утверждении Положения о федеральном государственном контроле (надзоре) в области семеноводства в отношении семян сельскохозяйственных растений»</vt:lpstr>
      <vt:lpstr>Размещение информации о наличии карантинных фитосанитарных зон на территории Российской Федерации (официальный сайт Россельхознадзора fsvps.gov.ru) </vt:lpstr>
      <vt:lpstr>Размещение информации о наличии карантинных фитосанитарных зон на территории Российской Федерации (официальный сайт Россельхознадзора fsvps.gov.ru) </vt:lpstr>
      <vt:lpstr>Размещение информации о наличии карантинных фитосанитарных зон на территории Российской Федерации (официальный сайт Россельхознадзора fsvps.gov.ru) </vt:lpstr>
      <vt:lpstr>Размещение информации о наличии карантинных фитосанитарных зон на территории Российской Федерации (официальный сайт Россельхознадзора fsvps.gov.ru) </vt:lpstr>
      <vt:lpstr>Доклад по правоприменительной практике и по мерам, направленным на предотвращение нарушений в сфере карантина растений, качества и безопасности зерна и семеноводства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Zemelnadzor</dc:creator>
  <cp:lastModifiedBy>User</cp:lastModifiedBy>
  <cp:revision>577</cp:revision>
  <cp:lastPrinted>2018-10-16T05:47:23Z</cp:lastPrinted>
  <dcterms:created xsi:type="dcterms:W3CDTF">2015-11-12T09:45:26Z</dcterms:created>
  <dcterms:modified xsi:type="dcterms:W3CDTF">2021-10-20T05:52:56Z</dcterms:modified>
</cp:coreProperties>
</file>