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sldIdLst>
    <p:sldId id="300" r:id="rId2"/>
    <p:sldId id="291" r:id="rId3"/>
    <p:sldId id="294" r:id="rId4"/>
    <p:sldId id="301" r:id="rId5"/>
    <p:sldId id="295" r:id="rId6"/>
    <p:sldId id="302" r:id="rId7"/>
    <p:sldId id="297" r:id="rId8"/>
    <p:sldId id="304" r:id="rId9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139D2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4622" autoAdjust="0"/>
  </p:normalViewPr>
  <p:slideViewPr>
    <p:cSldViewPr>
      <p:cViewPr varScale="1">
        <p:scale>
          <a:sx n="98" d="100"/>
          <a:sy n="98" d="100"/>
        </p:scale>
        <p:origin x="96" y="2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666D1-DA97-4D31-ABEE-959D09BDB3A9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0E552-818F-43FC-9DAB-4898807C8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3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E552-818F-43FC-9DAB-4898807C86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8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E552-818F-43FC-9DAB-4898807C86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5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6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2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sz="1350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142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5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065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0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3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84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5145756" y="0"/>
            <a:ext cx="3994925" cy="5145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1" y="281337"/>
            <a:ext cx="4218750" cy="50166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3888000"/>
            <a:ext cx="2648250" cy="1257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004" y="2774590"/>
            <a:ext cx="4318811" cy="1934147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985839"/>
            <a:ext cx="4218750" cy="158591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4085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4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2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7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1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A60D-5E36-433D-8685-46F2871AA7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9CBF8BA-D137-43F6-8043-276BA21DAFF8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6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1930683"/>
            <a:ext cx="6447501" cy="2910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Отдел осуществляет деятельность по трем направлениям:</a:t>
            </a:r>
          </a:p>
          <a:p>
            <a:pPr marL="0" indent="0">
              <a:buNone/>
            </a:pP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надзор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сфере карантина растений;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надзор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области качества и безопасности зерна; 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надзор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области семеноводства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8001" y="195947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Отдел надзора в области карантина растений, качества и безопасности зерна и семеноводства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 Пензенской области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67EBAB29-0671-42F3-92CD-CE08D17679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512" y="267494"/>
            <a:ext cx="6552728" cy="158432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Федеральный государственный контроль (надзор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)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области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обеспечения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качества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и безопасности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зерна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продуктов переработки зерна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B30E8C0-81B1-4A4D-9C00-DC281331C8F0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3" r="18883" b="2160"/>
          <a:stretch/>
        </p:blipFill>
        <p:spPr>
          <a:xfrm>
            <a:off x="5993234" y="1830658"/>
            <a:ext cx="3115270" cy="3261372"/>
          </a:xfrm>
        </p:spPr>
      </p:pic>
      <p:sp>
        <p:nvSpPr>
          <p:cNvPr id="7" name="TextBox 6"/>
          <p:cNvSpPr txBox="1"/>
          <p:nvPr/>
        </p:nvSpPr>
        <p:spPr>
          <a:xfrm>
            <a:off x="251520" y="1851819"/>
            <a:ext cx="56886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Положение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 федеральном государственном контроле (надзоре) в области обеспечения качества и безопасности зерна и продуктов переработки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зерна</a:t>
            </a:r>
          </a:p>
          <a:p>
            <a:pPr algn="just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утверждено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постановлением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Правительства РФ от 25 июня 2021 г.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№994)</a:t>
            </a:r>
            <a:endParaRPr lang="ru-RU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18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114" y="1203598"/>
            <a:ext cx="6767165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соблюдение товаропроизводителями требований к обеспечению качества и безопасности зерна (для пищевых и непищевых целей) и продуктов переработки зерна (не для пищевых целей) и связанных с ними требований к процессам производства, хранения, перевозки, реализации и утилизации, предусмотренных законодательством Российской Федерации, при закладке и хранении зерна (для пищевых и непищевых целей) в составе государственного резерва, транспортировке, ввозе зерна и продуктов переработки зерна (для пищевых и непищевых целей) в Российскую Федерацию, при вывозе зерна и продуктов переработки зерна (для пищевых и непищевых целей) из Российской Федерации (в части соблюдения обязательных требований, предъявляемых к зерну и продуктам переработки зерна при осуществлении экспортных операций),</a:t>
            </a:r>
          </a:p>
          <a:p>
            <a:r>
              <a:rPr lang="ru-RU" sz="1400" dirty="0">
                <a:solidFill>
                  <a:schemeClr val="tx1"/>
                </a:solidFill>
              </a:rPr>
              <a:t>а также соблюдение требований, установленных техническими регламентами, или обязательных требований, подлежащих применению до дня вступления в силу технических регламентов в соответствии с Федеральным законом "О техническом регулировании"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2" y="-20538"/>
            <a:ext cx="6948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ПРЕДМЕТ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федерального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государственного контроля (надзора) в области обеспечения качества и безопасности зерна и продуктов переработки зерна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1196" y="1095370"/>
            <a:ext cx="4053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400" dirty="0">
              <a:solidFill>
                <a:schemeClr val="bg1"/>
              </a:solidFill>
            </a:endParaRPr>
          </a:p>
          <a:p>
            <a:pPr fontAlgn="base"/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6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7058" y="148009"/>
            <a:ext cx="65172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Объекты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федерального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государственного контроля(надзора) в области обеспечения качества и безопасности зерна и продуктов переработки зерна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923678"/>
            <a:ext cx="53285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- деятельность </a:t>
            </a:r>
            <a:r>
              <a:rPr lang="ru-RU" dirty="0">
                <a:solidFill>
                  <a:schemeClr val="tx2"/>
                </a:solidFill>
              </a:rPr>
              <a:t>контролируемых лиц, осуществляющих производство, хранение, перевозку, реализацию зерна, а также его закладку, хранение и транспортировку в составе государственного резерва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dirty="0" smtClean="0">
                <a:solidFill>
                  <a:schemeClr val="tx2"/>
                </a:solidFill>
              </a:rPr>
              <a:t>виды </a:t>
            </a:r>
            <a:r>
              <a:rPr lang="ru-RU" dirty="0">
                <a:solidFill>
                  <a:schemeClr val="tx2"/>
                </a:solidFill>
              </a:rPr>
              <a:t>продукции по перечню согласно приложению к Положению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6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395536" y="1131590"/>
            <a:ext cx="8208912" cy="100811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  <a:buSzPts val="1400"/>
              <a:tabLst>
                <a:tab pos="539115" algn="l"/>
              </a:tabLst>
            </a:pPr>
            <a:r>
              <a:rPr lang="ru-RU" altLang="ru-RU" sz="1400" b="1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ВЫСОКИЙ РИСК</a:t>
            </a:r>
            <a:r>
              <a:rPr lang="ru-RU" altLang="ru-RU" sz="1300" b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1300" b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altLang="ru-RU" sz="1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деятельность ЮЛ и (или) ИП, которым на праве собственности или по договору аренды принадлежат объекты недвижимости (в том числе зернохранилища: напольные (зерносклады), закромные (бункерные), силосные, элеваторы), предназначенные для единовременного хранения зерна мощностью, превышающей 100 тыс. тонн</a:t>
            </a:r>
            <a:endParaRPr lang="ru-RU" sz="12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395536" y="2715766"/>
            <a:ext cx="4464495" cy="144016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400" b="1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СРЕДНИЙ РИСК</a:t>
            </a:r>
          </a:p>
          <a:p>
            <a:pPr lvl="0" algn="ctr"/>
            <a:r>
              <a:rPr lang="ru-RU" altLang="ru-RU" sz="1200" dirty="0">
                <a:solidFill>
                  <a:srgbClr val="2F2B20"/>
                </a:solidFill>
                <a:ea typeface="Times New Roman" pitchFamily="18" charset="0"/>
                <a:cs typeface="Times New Roman" pitchFamily="18" charset="0"/>
              </a:rPr>
              <a:t>деятельность ЮЛ и (или) ИП, которым на праве собственности или по договору аренды принадлежат объекты недвижимости (в том числе зернохранилища: напольные (зерносклады), закромные (бункерные), силосные, элеваторы), предназначенные для единовременного хранения зерна мощностью, превышающей 100 тыс. тонн</a:t>
            </a:r>
            <a:endParaRPr lang="ru-RU" sz="12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5109097" y="2714161"/>
            <a:ext cx="3495351" cy="12257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300"/>
              </a:spcBef>
              <a:spcAft>
                <a:spcPts val="0"/>
              </a:spcAft>
              <a:buSzPts val="1400"/>
              <a:tabLst>
                <a:tab pos="539115" algn="l"/>
              </a:tabLst>
            </a:pPr>
            <a:r>
              <a:rPr lang="ru-RU" sz="1400" b="1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НИЗКИЙ РИСК</a:t>
            </a:r>
          </a:p>
          <a:p>
            <a:pPr lvl="0" algn="ctr">
              <a:spcBef>
                <a:spcPts val="300"/>
              </a:spcBef>
              <a:spcAft>
                <a:spcPts val="0"/>
              </a:spcAft>
              <a:buSzPts val="1400"/>
              <a:tabLst>
                <a:tab pos="539115" algn="l"/>
              </a:tabLst>
            </a:pPr>
            <a:r>
              <a:rPr lang="ru-RU" sz="1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деятельность ЮЛ, ИП, не относящаяся к категориям высокого и среднего риска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58441" y="2139702"/>
            <a:ext cx="7150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/>
              <a:t>в </a:t>
            </a:r>
            <a:r>
              <a:rPr lang="ru-RU" sz="1100" i="1" dirty="0"/>
              <a:t>отношении объекта контроля, которому присвоена высокая категория риска – </a:t>
            </a:r>
            <a:r>
              <a:rPr lang="ru-RU" sz="1100" i="1" dirty="0" smtClean="0"/>
              <a:t>КНМ проводится 1 </a:t>
            </a:r>
            <a:r>
              <a:rPr lang="ru-RU" sz="1100" i="1" dirty="0"/>
              <a:t>раз в 2 года в форме выездной проверки или инспекционного визита или выборочного контроля;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178573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/>
              <a:t>в </a:t>
            </a:r>
            <a:r>
              <a:rPr lang="ru-RU" sz="1100" i="1" dirty="0"/>
              <a:t>отношении объекта контроля, которому присвоена средняя категория риска – </a:t>
            </a:r>
            <a:r>
              <a:rPr lang="ru-RU" sz="1100" i="1" dirty="0" smtClean="0"/>
              <a:t>КНМ 1 </a:t>
            </a:r>
            <a:r>
              <a:rPr lang="ru-RU" sz="1100" i="1" dirty="0"/>
              <a:t>раз </a:t>
            </a:r>
            <a:r>
              <a:rPr lang="ru-RU" sz="1100" i="1" dirty="0" smtClean="0"/>
              <a:t/>
            </a:r>
            <a:br>
              <a:rPr lang="ru-RU" sz="1100" i="1" dirty="0" smtClean="0"/>
            </a:br>
            <a:r>
              <a:rPr lang="ru-RU" sz="1100" i="1" dirty="0" smtClean="0"/>
              <a:t>в </a:t>
            </a:r>
            <a:r>
              <a:rPr lang="ru-RU" sz="1100" i="1" dirty="0"/>
              <a:t>3 года в форме выездной проверки или документарной проверки или инспекционного визита или выборочного </a:t>
            </a:r>
            <a:r>
              <a:rPr lang="ru-RU" sz="1100" i="1" dirty="0" smtClean="0"/>
              <a:t>контроля</a:t>
            </a:r>
            <a:endParaRPr lang="ru-RU" sz="11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09097" y="4155925"/>
            <a:ext cx="3495351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/>
              <a:t>В отношении объектов контроля, которым присвоена низкая категория риска плановые контрольные (надзорные) мероприятия не проводятся.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17154" y="123478"/>
            <a:ext cx="691123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КАТЕГОРИИ РИСКОВ,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 которым могут быть отнесены объекты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государственного контроля (надзора)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7154" y="123478"/>
            <a:ext cx="691123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ВНЕПЛАНОВЫЕ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контрольные (надзорные) мероприятия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2393469"/>
            <a:ext cx="7188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/>
            <a:r>
              <a:rPr lang="ru-RU" sz="1600" dirty="0" smtClean="0"/>
              <a:t>- при </a:t>
            </a:r>
            <a:r>
              <a:rPr lang="ru-RU" sz="1600" dirty="0"/>
              <a:t>производстве зерна - в форме внеплановых выездных проверок;</a:t>
            </a:r>
            <a:endParaRPr lang="ru-RU" sz="1600" dirty="0"/>
          </a:p>
          <a:p>
            <a:pPr marL="88900" indent="-88900">
              <a:tabLst>
                <a:tab pos="88900" algn="l"/>
              </a:tabLst>
            </a:pPr>
            <a:r>
              <a:rPr lang="ru-RU" sz="1600" dirty="0" smtClean="0"/>
              <a:t>- при </a:t>
            </a:r>
            <a:r>
              <a:rPr lang="ru-RU" sz="1600" dirty="0"/>
              <a:t>хранении зерна - в форме выездных проверок, документарных проверок, инспекционных визитов и выборочного контроля;</a:t>
            </a:r>
            <a:endParaRPr lang="ru-RU" sz="1600" dirty="0"/>
          </a:p>
          <a:p>
            <a:pPr marL="87313" indent="-87313"/>
            <a:r>
              <a:rPr lang="ru-RU" sz="1600" dirty="0" smtClean="0"/>
              <a:t>- при </a:t>
            </a:r>
            <a:r>
              <a:rPr lang="ru-RU" sz="1600" dirty="0"/>
              <a:t>реализации зерна, а также в случае, если партия зерна и партии продуктов переработки зерна не соответствуют официальным требованиям стран-импортеров, указанным на официальном сайте контрольного органа в сети "Интернет", - в форме документарных проверок и выборочного контроля;</a:t>
            </a:r>
            <a:endParaRPr lang="ru-RU" sz="1600" dirty="0"/>
          </a:p>
          <a:p>
            <a:pPr marL="87313" indent="-87313"/>
            <a:r>
              <a:rPr lang="ru-RU" sz="1600" dirty="0" smtClean="0"/>
              <a:t>- при </a:t>
            </a:r>
            <a:r>
              <a:rPr lang="ru-RU" sz="1600" dirty="0"/>
              <a:t>перевозках зерна - в форме выездных проверок и инспекционных визитов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771550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проводятся при наличии оснований, предусмотренных пунктами 1, 3, 4 и 5 части 1 статьи 57 </a:t>
            </a:r>
            <a:r>
              <a:rPr lang="ru-RU" dirty="0"/>
              <a:t>Федерального закона от 31 июля 2020 г. № 248-ФЗ «О </a:t>
            </a:r>
            <a:r>
              <a:rPr lang="ru-RU" dirty="0" smtClean="0"/>
              <a:t>государственном </a:t>
            </a:r>
            <a:r>
              <a:rPr lang="ru-RU" dirty="0"/>
              <a:t>контроле (надзоре) и муниципальном контроле в </a:t>
            </a:r>
            <a:r>
              <a:rPr lang="ru-RU" dirty="0" smtClean="0"/>
              <a:t>Российской </a:t>
            </a:r>
            <a:r>
              <a:rPr lang="ru-RU" dirty="0"/>
              <a:t>Федерации»: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3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235657" y="2241527"/>
            <a:ext cx="3788907" cy="136190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Информирование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сведений, предусмотренных ч. 3 ст. 46 Закона № 248-ФЗ, на официальном сайте РСХН и ТУ в сети «Интернет», в средствах массовой информации, через личные кабинеты контролируемых лиц в государственных информационных системах и в иных </a:t>
            </a:r>
            <a:r>
              <a:rPr lang="ru-RU" altLang="ru-RU" sz="1100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формах</a:t>
            </a:r>
            <a:endParaRPr lang="ru-RU" altLang="ru-RU" sz="1100" i="1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5071755" y="990785"/>
            <a:ext cx="3788903" cy="101711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Обобщение </a:t>
            </a:r>
            <a:r>
              <a:rPr lang="ru-RU" altLang="ru-RU" sz="1300" b="1" dirty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правоприменительной практики</a:t>
            </a:r>
            <a:endParaRPr lang="ru-RU" altLang="ru-RU" sz="600" dirty="0">
              <a:solidFill>
                <a:schemeClr val="tx2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подготовка докладов, содержащих результаты обобщения правоприменительной практики </a:t>
            </a:r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5071755" y="2255534"/>
            <a:ext cx="3788903" cy="15400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Предостережение</a:t>
            </a:r>
            <a:endParaRPr lang="ru-RU" altLang="ru-RU" sz="600" dirty="0">
              <a:solidFill>
                <a:schemeClr val="tx2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При наличии сведений о готовящихся нарушениях или о признаках нарушений обязательных требований и (или) в случае отсутствия подтвержденных данных о том, что нарушение обязательных требований причинило вред (ущерб) охраняемым законом ценностям либо создало угрозу причинения вреда (ущерба) охраняемым законом ценностям</a:t>
            </a: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235657" y="3750416"/>
            <a:ext cx="3788902" cy="12715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Консультирование</a:t>
            </a:r>
            <a:endParaRPr lang="ru-RU" altLang="ru-RU" sz="600" dirty="0">
              <a:solidFill>
                <a:schemeClr val="tx2"/>
              </a:solidFill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разъяснения по вопросам, связанным с организацией и осуществлением контроля </a:t>
            </a:r>
            <a:r>
              <a:rPr lang="ru-RU" altLang="ru-RU" sz="1100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 телефону, посредством ВКС, на личном приеме, в ходе </a:t>
            </a:r>
            <a:r>
              <a:rPr lang="ru-RU" altLang="ru-RU" sz="1100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проведения профилактического </a:t>
            </a: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мероприятия, контрольного (надзорного) мероприятия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5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236828" y="1002998"/>
            <a:ext cx="3787736" cy="9926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Профилактический </a:t>
            </a:r>
            <a:r>
              <a:rPr lang="ru-RU" altLang="ru-RU" sz="1300" b="1" dirty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визит</a:t>
            </a:r>
            <a:endParaRPr lang="ru-RU" altLang="ru-RU" sz="600" dirty="0">
              <a:solidFill>
                <a:schemeClr val="tx2"/>
              </a:solidFill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профилактическая беседа по месту осуществления деятельности контролируемого лица либо путем использования видео-конференц-связи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4025563" y="4386179"/>
            <a:ext cx="593528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729354"/>
            <a:ext cx="47091" cy="365682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0" idx="3"/>
            <a:endCxn id="17" idx="1"/>
          </p:cNvCxnSpPr>
          <p:nvPr/>
        </p:nvCxnSpPr>
        <p:spPr>
          <a:xfrm>
            <a:off x="4024564" y="1499342"/>
            <a:ext cx="1047191" cy="0"/>
          </a:xfrm>
          <a:prstGeom prst="straightConnector1">
            <a:avLst/>
          </a:prstGeom>
          <a:ln w="1905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024559" y="2933842"/>
            <a:ext cx="1047191" cy="0"/>
          </a:xfrm>
          <a:prstGeom prst="straightConnector1">
            <a:avLst/>
          </a:prstGeom>
          <a:ln w="1905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5576" y="299432"/>
            <a:ext cx="7632848" cy="400110"/>
          </a:xfrm>
          <a:prstGeom prst="rect">
            <a:avLst/>
          </a:prstGeom>
          <a:ln/>
          <a:effectLst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ПРОФИЛАКТИЧЕСКИЕ МЕРОПРИЯТИЯ</a:t>
            </a:r>
            <a:endParaRPr lang="ru-RU" altLang="ru-RU" sz="2000" b="1" dirty="0">
              <a:solidFill>
                <a:schemeClr val="accent4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67EBAB29-0671-42F3-92CD-CE08D17679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512" y="267495"/>
            <a:ext cx="6552728" cy="100811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В соответствии с абзацем четвертым части третьей статьи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17.1 Закона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РФ от 14 мая 1993 г. N 4973-I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«О зерне»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131590"/>
            <a:ext cx="856895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ПРАВИЛА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формирования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и ведения реестра юридических лиц и индивидуальных предпринимателей, осуществляющих в качестве предпринимательской деятельности хранение зерна и оказывающих связанные с хранением услуги, в Федеральной государственной информационной системе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прослеживаемости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зерна и продуктов переработки зерна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738" y="3563019"/>
            <a:ext cx="6794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Утверждены постановлением Правительства Российской Федерации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от 25 сентября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2021 г.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№1612</a:t>
            </a:r>
          </a:p>
          <a:p>
            <a:pPr algn="just"/>
            <a:endParaRPr lang="ru-RU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Постановление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вступает в силу c 1 сентября 2022 г. и действует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до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сентября 2028 г., за исключением пункта 3 настоящего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постановления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, который вступает в силу с 1 июля 2022 г.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B30E8C0-81B1-4A4D-9C00-DC281331C8F0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3" r="18883" b="2160"/>
          <a:stretch/>
        </p:blipFill>
        <p:spPr>
          <a:xfrm>
            <a:off x="7236296" y="3165813"/>
            <a:ext cx="1839926" cy="1926216"/>
          </a:xfrm>
        </p:spPr>
      </p:pic>
    </p:spTree>
    <p:extLst>
      <p:ext uri="{BB962C8B-B14F-4D97-AF65-F5344CB8AC3E}">
        <p14:creationId xmlns:p14="http://schemas.microsoft.com/office/powerpoint/2010/main" val="17229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</TotalTime>
  <Words>840</Words>
  <Application>Microsoft Office PowerPoint</Application>
  <PresentationFormat>Экран (16:9)</PresentationFormat>
  <Paragraphs>58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Грань</vt:lpstr>
      <vt:lpstr>Отдел надзора в области карантина растений, качества и безопасности зерна и семеноводства по Пензенской области</vt:lpstr>
      <vt:lpstr>Федеральный государственный контроль (надзор) в области обеспечения качества и безопасности зерна и продуктов переработки зерна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соответствии с абзацем четвертым части третьей статьи 17.1 Закона РФ от 14 мая 1993 г. N 4973-I «О зерне»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норм Федерального закона от 3</dc:title>
  <dc:creator>Наталья Дмитриевна Латынцева</dc:creator>
  <cp:lastModifiedBy>RSHN-USER</cp:lastModifiedBy>
  <cp:revision>134</cp:revision>
  <cp:lastPrinted>2021-07-07T09:54:31Z</cp:lastPrinted>
  <dcterms:created xsi:type="dcterms:W3CDTF">2021-05-28T13:18:04Z</dcterms:created>
  <dcterms:modified xsi:type="dcterms:W3CDTF">2021-10-20T13:29:12Z</dcterms:modified>
</cp:coreProperties>
</file>