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8" r:id="rId1"/>
    <p:sldMasterId id="2147484420" r:id="rId2"/>
  </p:sldMasterIdLst>
  <p:notesMasterIdLst>
    <p:notesMasterId r:id="rId35"/>
  </p:notesMasterIdLst>
  <p:sldIdLst>
    <p:sldId id="312" r:id="rId3"/>
    <p:sldId id="461" r:id="rId4"/>
    <p:sldId id="518" r:id="rId5"/>
    <p:sldId id="519" r:id="rId6"/>
    <p:sldId id="520" r:id="rId7"/>
    <p:sldId id="521" r:id="rId8"/>
    <p:sldId id="523" r:id="rId9"/>
    <p:sldId id="524" r:id="rId10"/>
    <p:sldId id="580" r:id="rId11"/>
    <p:sldId id="526" r:id="rId12"/>
    <p:sldId id="558" r:id="rId13"/>
    <p:sldId id="560" r:id="rId14"/>
    <p:sldId id="561" r:id="rId15"/>
    <p:sldId id="562" r:id="rId16"/>
    <p:sldId id="527" r:id="rId17"/>
    <p:sldId id="557" r:id="rId18"/>
    <p:sldId id="563" r:id="rId19"/>
    <p:sldId id="564" r:id="rId20"/>
    <p:sldId id="565" r:id="rId21"/>
    <p:sldId id="567" r:id="rId22"/>
    <p:sldId id="571" r:id="rId23"/>
    <p:sldId id="573" r:id="rId24"/>
    <p:sldId id="576" r:id="rId25"/>
    <p:sldId id="577" r:id="rId26"/>
    <p:sldId id="471" r:id="rId27"/>
    <p:sldId id="512" r:id="rId28"/>
    <p:sldId id="515" r:id="rId29"/>
    <p:sldId id="579" r:id="rId30"/>
    <p:sldId id="582" r:id="rId31"/>
    <p:sldId id="581" r:id="rId32"/>
    <p:sldId id="584" r:id="rId33"/>
    <p:sldId id="57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4F9AD"/>
    <a:srgbClr val="83D076"/>
    <a:srgbClr val="73D3BA"/>
    <a:srgbClr val="7792CF"/>
    <a:srgbClr val="8278CE"/>
    <a:srgbClr val="000066"/>
    <a:srgbClr val="E1F9FB"/>
    <a:srgbClr val="2761A1"/>
    <a:srgbClr val="E553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021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54;&#1057;&#1057;&#1045;&#1051;&#1068;&#1061;&#1054;&#1047;&#1053;&#1040;&#1044;&#1047;&#1054;&#1056;\&#1044;&#1086;&#1082;&#1091;&#1084;&#1077;&#1085;&#1090;&#1099;%20&#1050;&#1057;&#1048;\&#1055;&#1088;&#1077;&#1079;&#1077;&#1085;&#1090;&#1072;&#1094;&#1080;&#1080;%20&#1080;%20&#1076;&#1086;&#1082;&#1083;&#1072;&#1076;&#1099;\2021%20&#1075;\2%20&#1082;&#1074;&#1072;&#1088;&#1090;&#1072;&#1083;\&#1050;&#1085;&#1080;&#1075;&#1072;1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&#1056;&#1054;&#1057;&#1057;&#1045;&#1051;&#1068;&#1061;&#1054;&#1047;&#1053;&#1040;&#1044;&#1047;&#1054;&#1056;\&#1044;&#1086;&#1082;&#1091;&#1084;&#1077;&#1085;&#1090;&#1099;%20&#1050;&#1057;&#1048;\&#1055;&#1088;&#1077;&#1079;&#1077;&#1085;&#1090;&#1072;&#1094;&#1080;&#1080;%20&#1080;%20&#1076;&#1086;&#1082;&#1083;&#1072;&#1076;&#1099;\2020%20&#1075;\&#1055;&#1088;&#1077;&#1079;&#1077;&#1085;&#1090;&#1072;&#1094;&#1080;&#1103;%20&#1080;%20&#1076;&#1086;&#1082;&#1083;&#1072;&#1076;%20&#1079;&#1072;%2011%20&#1084;&#1077;&#1089;\&#1051;&#1080;&#1089;&#1090;%20Microsoft%20Office%20Excel.xlsx" TargetMode="External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57;&#1061;&#1053;\&#1050;&#1057;&#1048;\&#1055;&#1088;&#1077;&#1079;&#1077;&#1085;&#1090;&#1072;&#1094;&#1080;&#1080;%20&#1080;%20&#1076;&#1086;&#1082;&#1083;&#1072;&#1076;&#1099;\2021%20&#1075;\9%20&#1084;&#1077;&#1089;\&#1050;&#1085;&#1080;&#1075;&#1072;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57;&#1061;&#1053;\&#1050;&#1057;&#1048;\&#1055;&#1088;&#1077;&#1079;&#1077;&#1085;&#1090;&#1072;&#1094;&#1080;&#1080;%20&#1080;%20&#1076;&#1086;&#1082;&#1083;&#1072;&#1076;&#1099;\2021%20&#1075;\9%20&#1084;&#1077;&#1089;\&#1050;&#1085;&#1080;&#1075;&#1072;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54;&#1057;&#1057;&#1045;&#1051;&#1068;&#1061;&#1054;&#1047;&#1053;&#1040;&#1044;&#1047;&#1054;&#1056;\&#1044;&#1086;&#1082;&#1091;&#1084;&#1077;&#1085;&#1090;&#1099;%20&#1050;&#1057;&#1048;\&#1055;&#1088;&#1077;&#1079;&#1077;&#1085;&#1090;&#1072;&#1094;&#1080;&#1080;%20&#1080;%20&#1076;&#1086;&#1082;&#1083;&#1072;&#1076;&#1099;\2021%20&#1075;\2%20&#1082;&#1074;&#1072;&#1088;&#1090;&#1072;&#1083;\&#1050;&#1085;&#1080;&#1075;&#1072;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57;&#1061;&#1053;\&#1050;&#1057;&#1048;\&#1055;&#1088;&#1077;&#1079;&#1077;&#1085;&#1090;&#1072;&#1094;&#1080;&#1080;%20&#1080;%20&#1076;&#1086;&#1082;&#1083;&#1072;&#1076;&#1099;\2021%20&#1075;\9%20&#1084;&#1077;&#1089;\&#1051;&#1080;&#1089;&#1090;%20Microsoft%20Office%20Excel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55;&#1088;&#1077;&#1079;&#1077;&#1085;&#1090;&#1072;&#1094;&#1080;&#1080;%20&#1080;%20&#1076;&#1086;&#1082;&#1083;&#1072;&#1076;&#1099;\2019%20&#1075;\&#1055;&#1091;&#1073;&#1083;&#1080;&#1095;&#1085;&#1099;&#1077;%20&#1089;&#1083;&#1091;&#1096;&#1072;&#1085;&#1080;&#1103;%201-&#1077;%20&#1087;&#1086;&#1083;&#1091;&#1075;&#1086;&#1076;&#1080;&#1077;\&#1050;&#1085;&#1080;&#1075;&#1072;1%20(version%201)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57;&#1061;&#1053;\&#1050;&#1057;&#1048;\&#1055;&#1088;&#1077;&#1079;&#1077;&#1085;&#1090;&#1072;&#1094;&#1080;&#1080;%20&#1080;%20&#1076;&#1086;&#1082;&#1083;&#1072;&#1076;&#1099;\2021%20&#1075;\9%20&#1084;&#1077;&#1089;\&#1051;&#1080;&#1089;&#1090;%20Microsoft%20Office%20Excel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55;&#1088;&#1077;&#1079;&#1077;&#1085;&#1090;&#1072;&#1094;&#1080;&#1080;%20&#1080;%20&#1076;&#1086;&#1082;&#1083;&#1072;&#1076;&#1099;\2019%20&#1075;\&#1055;&#1091;&#1073;&#1083;&#1080;&#1095;&#1085;&#1099;&#1077;%20&#1089;&#1083;&#1091;&#1096;&#1072;&#1085;&#1080;&#1103;%201-&#1077;%20&#1087;&#1086;&#1083;&#1091;&#1075;&#1086;&#1076;&#1080;&#1077;\&#1055;&#1088;&#1077;&#1079;&#1077;&#1085;&#1090;&#1072;&#1094;&#1080;&#1103;\&#1050;&#1085;&#1080;&#1075;&#1072;1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6;&#1054;&#1057;&#1057;&#1045;&#1051;&#1068;&#1061;&#1054;&#1047;&#1053;&#1040;&#1044;&#1047;&#1054;&#1056;\&#1044;&#1086;&#1082;&#1091;&#1084;&#1077;&#1085;&#1090;&#1099;%20&#1050;&#1057;&#1048;\&#1055;&#1088;&#1077;&#1079;&#1077;&#1085;&#1090;&#1072;&#1094;&#1080;&#1080;%20&#1080;%20&#1076;&#1086;&#1082;&#1083;&#1072;&#1076;&#1099;\2020%20&#1075;\&#1055;&#1088;&#1077;&#1079;&#1077;&#1085;&#1090;&#1072;&#1094;&#1080;&#1103;%20&#1080;%20&#1076;&#1086;&#1082;&#1083;&#1072;&#1076;%20&#1079;&#1072;%2011%20&#1084;&#1077;&#1089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48077862269189"/>
          <c:y val="3.37940156773269E-2"/>
          <c:w val="0.52761081691062939"/>
          <c:h val="0.93241196864534615"/>
        </c:manualLayout>
      </c:layout>
      <c:bar3DChart>
        <c:barDir val="bar"/>
        <c:grouping val="clustered"/>
        <c:ser>
          <c:idx val="0"/>
          <c:order val="0"/>
          <c:dPt>
            <c:idx val="0"/>
            <c:spPr>
              <a:solidFill>
                <a:srgbClr val="C42F1A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54A021">
                  <a:lumMod val="60000"/>
                  <a:lumOff val="40000"/>
                </a:srgbClr>
              </a:solidFill>
            </c:spPr>
          </c:dPt>
          <c:dPt>
            <c:idx val="3"/>
            <c:spPr>
              <a:solidFill>
                <a:srgbClr val="E6B91E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4311320820181649E-2"/>
                  <c:y val="1.5360916216966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0389151025227077E-2"/>
                  <c:y val="3.07218324339335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311320820181549E-2"/>
                  <c:y val="-6.144366486786710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27918632689203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Лист1!$B$67:$B$70</c:f>
              <c:strCache>
                <c:ptCount val="4"/>
                <c:pt idx="0">
                  <c:v>проведено контрольно-надзорных мероприятий</c:v>
                </c:pt>
                <c:pt idx="1">
                  <c:v>выявлено нарушений</c:v>
                </c:pt>
                <c:pt idx="2">
                  <c:v>составлено административных протоколов</c:v>
                </c:pt>
                <c:pt idx="3">
                  <c:v>выдано предписаний</c:v>
                </c:pt>
              </c:strCache>
            </c:strRef>
          </c:cat>
          <c:val>
            <c:numRef>
              <c:f>Лист1!$C$67:$C$70</c:f>
              <c:numCache>
                <c:formatCode>General</c:formatCode>
                <c:ptCount val="4"/>
                <c:pt idx="0">
                  <c:v>289</c:v>
                </c:pt>
                <c:pt idx="1">
                  <c:v>311</c:v>
                </c:pt>
                <c:pt idx="2">
                  <c:v>228</c:v>
                </c:pt>
                <c:pt idx="3">
                  <c:v>94</c:v>
                </c:pt>
              </c:numCache>
            </c:numRef>
          </c:val>
        </c:ser>
        <c:shape val="cylinder"/>
        <c:axId val="115132288"/>
        <c:axId val="115133824"/>
        <c:axId val="0"/>
      </c:bar3DChart>
      <c:catAx>
        <c:axId val="115132288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133824"/>
        <c:crosses val="autoZero"/>
        <c:auto val="1"/>
        <c:lblAlgn val="ctr"/>
        <c:lblOffset val="100"/>
      </c:catAx>
      <c:valAx>
        <c:axId val="115133824"/>
        <c:scaling>
          <c:orientation val="minMax"/>
        </c:scaling>
        <c:delete val="1"/>
        <c:axPos val="b"/>
        <c:numFmt formatCode="General" sourceLinked="1"/>
        <c:tickLblPos val="nextTo"/>
        <c:crossAx val="11513228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ysClr val="window" lastClr="FFFFFF">
        <a:alpha val="96000"/>
      </a:sysClr>
    </a:solidFill>
    <a:ln>
      <a:solidFill>
        <a:srgbClr val="54A021"/>
      </a:solidFill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2459967405515E-2"/>
          <c:y val="2.3732368723440006E-2"/>
          <c:w val="0.86205414824637094"/>
          <c:h val="0.97626773736372463"/>
        </c:manualLayout>
      </c:layout>
      <c:pieChart>
        <c:varyColors val="1"/>
        <c:ser>
          <c:idx val="0"/>
          <c:order val="0"/>
          <c:spPr>
            <a:ln>
              <a:solidFill>
                <a:srgbClr val="000099"/>
              </a:solidFill>
            </a:ln>
          </c:spPr>
          <c:explosion val="25"/>
          <c:dLbls>
            <c:dLbl>
              <c:idx val="0"/>
              <c:layout>
                <c:manualLayout>
                  <c:x val="7.6265635415463995E-2"/>
                  <c:y val="0.519140038307973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специалисты госветслужбы </a:t>
                    </a:r>
                    <a:endParaRPr lang="ru-RU" dirty="0" smtClean="0"/>
                  </a:p>
                  <a:p>
                    <a:r>
                      <a:rPr lang="ru-RU" sz="1600" b="1" i="0" u="none" strike="noStrike" baseline="0" dirty="0" smtClean="0"/>
                      <a:t>1 </a:t>
                    </a:r>
                    <a:r>
                      <a:rPr lang="ru-RU" sz="1600" b="1" i="0" u="none" strike="noStrike" baseline="0" dirty="0" smtClean="0"/>
                      <a:t>770 998  </a:t>
                    </a:r>
                    <a:endParaRPr lang="ru-RU" b="0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8441616946232531"/>
                  <c:y val="-0.7256815357063686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аттестованные </a:t>
                    </a:r>
                    <a:r>
                      <a:rPr lang="ru-RU" dirty="0" smtClean="0"/>
                      <a:t>специалисты</a:t>
                    </a:r>
                  </a:p>
                  <a:p>
                    <a:r>
                      <a:rPr lang="ru-RU" sz="1600" b="1" i="0" u="none" strike="noStrike" baseline="0" dirty="0" smtClean="0"/>
                      <a:t>2 716 708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2.2929089062723056E-2"/>
                  <c:y val="-0.1123870749197350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уполномоченные лица </a:t>
                    </a:r>
                    <a:endParaRPr lang="ru-RU" dirty="0" smtClean="0"/>
                  </a:p>
                  <a:p>
                    <a:r>
                      <a:rPr lang="ru-RU" sz="1600" b="1" i="0" u="none" strike="noStrike" baseline="0" dirty="0" smtClean="0"/>
                      <a:t>4 564 938</a:t>
                    </a:r>
                    <a:endParaRPr lang="ru-RU" dirty="0"/>
                  </a:p>
                </c:rich>
              </c:tx>
              <c:showVal val="1"/>
              <c:showCatName val="1"/>
            </c:dLbl>
            <c:numFmt formatCode="#,##0" sourceLinked="0"/>
            <c:spPr>
              <a:solidFill>
                <a:sysClr val="window" lastClr="FFFFFF"/>
              </a:solidFill>
              <a:ln>
                <a:solidFill>
                  <a:srgbClr val="90C226"/>
                </a:solidFill>
              </a:ln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Лист1!$D$30:$D$32</c:f>
              <c:strCache>
                <c:ptCount val="3"/>
                <c:pt idx="0">
                  <c:v>специалисты госветслужбы </c:v>
                </c:pt>
                <c:pt idx="1">
                  <c:v>аттестованные специалисты</c:v>
                </c:pt>
                <c:pt idx="2">
                  <c:v>уполномоченные лица </c:v>
                </c:pt>
              </c:strCache>
            </c:strRef>
          </c:cat>
          <c:val>
            <c:numRef>
              <c:f>Лист1!$E$30:$E$32</c:f>
              <c:numCache>
                <c:formatCode>General</c:formatCode>
                <c:ptCount val="3"/>
                <c:pt idx="0">
                  <c:v>3636549</c:v>
                </c:pt>
                <c:pt idx="1">
                  <c:v>2683251</c:v>
                </c:pt>
                <c:pt idx="2">
                  <c:v>4751903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spPr>
    <a:solidFill>
      <a:sysClr val="window" lastClr="FFFFFF">
        <a:alpha val="66000"/>
      </a:sysClr>
    </a:solidFill>
    <a:ln>
      <a:solidFill>
        <a:srgbClr val="000099"/>
      </a:solidFill>
    </a:ln>
  </c:sp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dPt>
            <c:idx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1.89125272038213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206461507112489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0488571137473099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364065900477665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891252720382133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2.206461507112489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2.6792746872080209E-2"/>
                  <c:y val="1.1010883812341635E-16"/>
                </c:manualLayout>
              </c:layout>
              <c:showVal val="1"/>
            </c:dLbl>
            <c:spPr>
              <a:solidFill>
                <a:sysClr val="window" lastClr="FFFFFF"/>
              </a:solidFill>
              <a:ln>
                <a:solidFill>
                  <a:srgbClr val="54A021">
                    <a:lumMod val="50000"/>
                  </a:srgbClr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Лист1!$B$26:$B$32</c:f>
              <c:strCache>
                <c:ptCount val="7"/>
                <c:pt idx="0">
                  <c:v>Выявлено правонарушений</c:v>
                </c:pt>
                <c:pt idx="1">
                  <c:v>ст. 10.6 ч. 1 КоАП РФ </c:v>
                </c:pt>
                <c:pt idx="2">
                  <c:v>ст. 10.8 КоАП РФ </c:v>
                </c:pt>
                <c:pt idx="3">
                  <c:v>ст. 20.25 ч.1 КоАП РФ </c:v>
                </c:pt>
                <c:pt idx="4">
                  <c:v>ст. 14.43  КоАП РФ </c:v>
                </c:pt>
                <c:pt idx="5">
                  <c:v>ст. 19.5 ч.8 КоАП РФ </c:v>
                </c:pt>
                <c:pt idx="6">
                  <c:v>ст. 19.4.1 КоАП РФ </c:v>
                </c:pt>
              </c:strCache>
            </c:strRef>
          </c:cat>
          <c:val>
            <c:numRef>
              <c:f>Лист1!$C$26:$C$32</c:f>
              <c:numCache>
                <c:formatCode>General</c:formatCode>
                <c:ptCount val="7"/>
                <c:pt idx="0">
                  <c:v>365</c:v>
                </c:pt>
                <c:pt idx="1">
                  <c:v>230</c:v>
                </c:pt>
                <c:pt idx="2">
                  <c:v>46</c:v>
                </c:pt>
                <c:pt idx="3">
                  <c:v>37</c:v>
                </c:pt>
                <c:pt idx="4">
                  <c:v>33</c:v>
                </c:pt>
                <c:pt idx="5">
                  <c:v>15</c:v>
                </c:pt>
                <c:pt idx="6">
                  <c:v>2</c:v>
                </c:pt>
              </c:numCache>
            </c:numRef>
          </c:val>
        </c:ser>
        <c:shape val="cylinder"/>
        <c:axId val="137508736"/>
        <c:axId val="137510272"/>
        <c:axId val="0"/>
      </c:bar3DChart>
      <c:catAx>
        <c:axId val="137508736"/>
        <c:scaling>
          <c:orientation val="maxMin"/>
        </c:scaling>
        <c:axPos val="l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510272"/>
        <c:crosses val="autoZero"/>
        <c:auto val="1"/>
        <c:lblAlgn val="ctr"/>
        <c:lblOffset val="100"/>
      </c:catAx>
      <c:valAx>
        <c:axId val="137510272"/>
        <c:scaling>
          <c:orientation val="minMax"/>
        </c:scaling>
        <c:delete val="1"/>
        <c:axPos val="t"/>
        <c:numFmt formatCode="General" sourceLinked="1"/>
        <c:tickLblPos val="nextTo"/>
        <c:crossAx val="137508736"/>
        <c:crosses val="autoZero"/>
        <c:crossBetween val="between"/>
      </c:valAx>
    </c:plotArea>
    <c:plotVisOnly val="1"/>
  </c:chart>
  <c:spPr>
    <a:solidFill>
      <a:sysClr val="window" lastClr="FFFFFF">
        <a:alpha val="74000"/>
      </a:sysClr>
    </a:solidFill>
    <a:ln>
      <a:solidFill>
        <a:srgbClr val="54A021">
          <a:lumMod val="50000"/>
        </a:srgbClr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44373616002308774"/>
          <c:y val="6.8857589984350542E-2"/>
          <c:w val="0.524564979154723"/>
          <c:h val="0.93114241001564946"/>
        </c:manualLayout>
      </c:layout>
      <c:bar3DChart>
        <c:barDir val="bar"/>
        <c:grouping val="stacked"/>
        <c:ser>
          <c:idx val="0"/>
          <c:order val="0"/>
          <c:dLbls>
            <c:dLbl>
              <c:idx val="0"/>
              <c:layout>
                <c:manualLayout>
                  <c:x val="0.24166666666666678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5.8333333333333369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0.17222222222222228"/>
                  <c:y val="4.6296296296296311E-3"/>
                </c:manualLayout>
              </c:layout>
              <c:showVal val="1"/>
            </c:dLbl>
            <c:dLbl>
              <c:idx val="3"/>
              <c:layout>
                <c:manualLayout>
                  <c:x val="0.1388888888888889"/>
                  <c:y val="4.6296296296296311E-3"/>
                </c:manualLayout>
              </c:layout>
              <c:showVal val="1"/>
            </c:dLbl>
            <c:dLbl>
              <c:idx val="4"/>
              <c:layout>
                <c:manualLayout>
                  <c:x val="0.14166666666666666"/>
                  <c:y val="9.2592592592592657E-3"/>
                </c:manualLayout>
              </c:layout>
              <c:showVal val="1"/>
            </c:dLbl>
            <c:spPr>
              <a:solidFill>
                <a:sysClr val="window" lastClr="FFFFFF"/>
              </a:solidFill>
              <a:ln>
                <a:solidFill>
                  <a:srgbClr val="54A021">
                    <a:lumMod val="75000"/>
                  </a:srgbClr>
                </a:solidFill>
              </a:ln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Лист1!$B$49:$B$53</c:f>
              <c:strCache>
                <c:ptCount val="5"/>
                <c:pt idx="0">
                  <c:v>проведено контрольно-надзорных мероприятий</c:v>
                </c:pt>
                <c:pt idx="1">
                  <c:v>проведено профилактических мероприятий</c:v>
                </c:pt>
                <c:pt idx="2">
                  <c:v>выявлено нарушений</c:v>
                </c:pt>
                <c:pt idx="3">
                  <c:v>составлено административных протоколов</c:v>
                </c:pt>
                <c:pt idx="4">
                  <c:v>выдано предписаний</c:v>
                </c:pt>
              </c:strCache>
            </c:strRef>
          </c:cat>
          <c:val>
            <c:numRef>
              <c:f>Лист1!$C$49:$C$53</c:f>
              <c:numCache>
                <c:formatCode>General</c:formatCode>
                <c:ptCount val="5"/>
                <c:pt idx="0">
                  <c:v>127</c:v>
                </c:pt>
                <c:pt idx="1">
                  <c:v>5</c:v>
                </c:pt>
                <c:pt idx="2">
                  <c:v>80</c:v>
                </c:pt>
                <c:pt idx="3">
                  <c:v>53</c:v>
                </c:pt>
                <c:pt idx="4">
                  <c:v>51</c:v>
                </c:pt>
              </c:numCache>
            </c:numRef>
          </c:val>
        </c:ser>
        <c:shape val="cone"/>
        <c:axId val="138437376"/>
        <c:axId val="138439680"/>
        <c:axId val="0"/>
      </c:bar3DChart>
      <c:catAx>
        <c:axId val="138437376"/>
        <c:scaling>
          <c:orientation val="maxMin"/>
        </c:scaling>
        <c:axPos val="l"/>
        <c:tickLblPos val="nextTo"/>
        <c:txPr>
          <a:bodyPr/>
          <a:lstStyle/>
          <a:p>
            <a:pPr>
              <a:defRPr sz="14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439680"/>
        <c:crosses val="autoZero"/>
        <c:auto val="1"/>
        <c:lblAlgn val="ctr"/>
        <c:lblOffset val="100"/>
      </c:catAx>
      <c:valAx>
        <c:axId val="138439680"/>
        <c:scaling>
          <c:orientation val="minMax"/>
        </c:scaling>
        <c:delete val="1"/>
        <c:axPos val="t"/>
        <c:numFmt formatCode="General" sourceLinked="1"/>
        <c:tickLblPos val="nextTo"/>
        <c:crossAx val="138437376"/>
        <c:crosses val="autoZero"/>
        <c:crossBetween val="between"/>
      </c:valAx>
    </c:plotArea>
    <c:plotVisOnly val="1"/>
  </c:chart>
  <c:spPr>
    <a:solidFill>
      <a:srgbClr val="E6B91E">
        <a:lumMod val="20000"/>
        <a:lumOff val="80000"/>
      </a:srgbClr>
    </a:solidFill>
    <a:ln>
      <a:solidFill>
        <a:srgbClr val="54A021">
          <a:lumMod val="75000"/>
        </a:srgbClr>
      </a:solidFill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2.8625035054694815E-2"/>
                  <c:y val="1.2383900928792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1098081493920779E-2"/>
                  <c:y val="1.23842259655623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766451980880897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ysClr val="window" lastClr="FFFFFF"/>
              </a:solidFill>
              <a:ln>
                <a:solidFill>
                  <a:srgbClr val="54A021">
                    <a:lumMod val="50000"/>
                  </a:srgbClr>
                </a:solidFill>
              </a:ln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Лист1!$B$67:$B$69</c:f>
              <c:strCache>
                <c:ptCount val="3"/>
                <c:pt idx="0">
                  <c:v>проведено контрольно-надзорных мероприятий</c:v>
                </c:pt>
                <c:pt idx="1">
                  <c:v>составлено административных протоколов</c:v>
                </c:pt>
                <c:pt idx="2">
                  <c:v>выдано предписаний</c:v>
                </c:pt>
              </c:strCache>
            </c:strRef>
          </c:cat>
          <c:val>
            <c:numRef>
              <c:f>Лист1!$C$67:$C$69</c:f>
              <c:numCache>
                <c:formatCode>General</c:formatCode>
                <c:ptCount val="3"/>
                <c:pt idx="0">
                  <c:v>10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</c:ser>
        <c:shape val="cylinder"/>
        <c:axId val="118689152"/>
        <c:axId val="118736000"/>
        <c:axId val="0"/>
      </c:bar3DChart>
      <c:catAx>
        <c:axId val="118689152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736000"/>
        <c:crosses val="autoZero"/>
        <c:auto val="1"/>
        <c:lblAlgn val="ctr"/>
        <c:lblOffset val="100"/>
      </c:catAx>
      <c:valAx>
        <c:axId val="118736000"/>
        <c:scaling>
          <c:orientation val="minMax"/>
        </c:scaling>
        <c:delete val="1"/>
        <c:axPos val="b"/>
        <c:numFmt formatCode="General" sourceLinked="1"/>
        <c:tickLblPos val="nextTo"/>
        <c:crossAx val="118689152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ysClr val="window" lastClr="FFFFFF">
        <a:alpha val="55000"/>
      </a:sysClr>
    </a:solidFill>
    <a:ln>
      <a:solidFill>
        <a:srgbClr val="54A021">
          <a:lumMod val="50000"/>
        </a:srgbClr>
      </a:solidFill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2.2222066687197291E-2"/>
                  <c:y val="-"/>
                </c:manualLayout>
              </c:layout>
              <c:showVal val="1"/>
            </c:dLbl>
            <c:dLbl>
              <c:idx val="1"/>
              <c:layout>
                <c:manualLayout>
                  <c:x val="2.0512676942028393E-2"/>
                  <c:y val="1.3605393592252425E-2"/>
                </c:manualLayout>
              </c:layout>
              <c:showVal val="1"/>
            </c:dLbl>
            <c:dLbl>
              <c:idx val="2"/>
              <c:layout>
                <c:manualLayout>
                  <c:x val="2.5640846177535336E-2"/>
                  <c:y val="4.5351311974173919E-3"/>
                </c:manualLayout>
              </c:layout>
              <c:showVal val="1"/>
            </c:dLbl>
            <c:spPr>
              <a:solidFill>
                <a:sysClr val="window" lastClr="FFFFFF"/>
              </a:solidFill>
              <a:ln>
                <a:solidFill>
                  <a:srgbClr val="54A021">
                    <a:lumMod val="75000"/>
                  </a:srgbClr>
                </a:solidFill>
              </a:ln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Лист1!$D$83:$D$85</c:f>
              <c:strCache>
                <c:ptCount val="3"/>
                <c:pt idx="0">
                  <c:v>проведено контроль-надзорных мероприятий</c:v>
                </c:pt>
                <c:pt idx="1">
                  <c:v>составлено административных протоколов</c:v>
                </c:pt>
                <c:pt idx="2">
                  <c:v>выдано предписаний</c:v>
                </c:pt>
              </c:strCache>
            </c:strRef>
          </c:cat>
          <c:val>
            <c:numRef>
              <c:f>Лист1!$E$83:$E$85</c:f>
              <c:numCache>
                <c:formatCode>General</c:formatCode>
                <c:ptCount val="3"/>
                <c:pt idx="0">
                  <c:v>61</c:v>
                </c:pt>
                <c:pt idx="1">
                  <c:v>63</c:v>
                </c:pt>
                <c:pt idx="2">
                  <c:v>51</c:v>
                </c:pt>
              </c:numCache>
            </c:numRef>
          </c:val>
        </c:ser>
        <c:shape val="cylinder"/>
        <c:axId val="131012096"/>
        <c:axId val="131039616"/>
        <c:axId val="0"/>
      </c:bar3DChart>
      <c:catAx>
        <c:axId val="131012096"/>
        <c:scaling>
          <c:orientation val="maxMin"/>
        </c:scaling>
        <c:axPos val="l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039616"/>
        <c:crosses val="autoZero"/>
        <c:auto val="1"/>
        <c:lblAlgn val="ctr"/>
        <c:lblOffset val="100"/>
      </c:catAx>
      <c:valAx>
        <c:axId val="131039616"/>
        <c:scaling>
          <c:orientation val="minMax"/>
        </c:scaling>
        <c:delete val="1"/>
        <c:axPos val="t"/>
        <c:numFmt formatCode="General" sourceLinked="1"/>
        <c:tickLblPos val="nextTo"/>
        <c:crossAx val="13101209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srgbClr val="E6B91E">
        <a:lumMod val="20000"/>
        <a:lumOff val="80000"/>
      </a:srgbClr>
    </a:solidFill>
    <a:ln>
      <a:solidFill>
        <a:srgbClr val="54A021">
          <a:lumMod val="75000"/>
        </a:srgbClr>
      </a:solidFill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35052894995664519"/>
          <c:y val="7.5850276580216813E-2"/>
          <c:w val="0.6320802416327671"/>
          <c:h val="0.90915388150816123"/>
        </c:manualLayout>
      </c:layout>
      <c:bar3DChart>
        <c:barDir val="bar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3.3998405409966875E-2"/>
                  <c:y val="2.00313598103506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651145602365239E-2"/>
                  <c:y val="1.50233719899284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5129342202512991E-2"/>
                  <c:y val="1.00155813266189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8085735402808606E-2"/>
                  <c:y val="2.50389533165473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Лист1!$A$103:$A$106</c:f>
              <c:strCache>
                <c:ptCount val="4"/>
                <c:pt idx="0">
                  <c:v>Проведено контрольно-надзорных мероприятий</c:v>
                </c:pt>
                <c:pt idx="1">
                  <c:v>Выявлено нарушений</c:v>
                </c:pt>
                <c:pt idx="2">
                  <c:v>Составлено административных протоколов</c:v>
                </c:pt>
                <c:pt idx="3">
                  <c:v>Выдано предписаний</c:v>
                </c:pt>
              </c:strCache>
            </c:strRef>
          </c:cat>
          <c:val>
            <c:numRef>
              <c:f>Лист1!$B$103:$B$106</c:f>
              <c:numCache>
                <c:formatCode>General</c:formatCode>
                <c:ptCount val="4"/>
                <c:pt idx="0">
                  <c:v>170</c:v>
                </c:pt>
                <c:pt idx="1">
                  <c:v>185</c:v>
                </c:pt>
                <c:pt idx="2">
                  <c:v>93</c:v>
                </c:pt>
                <c:pt idx="3">
                  <c:v>86</c:v>
                </c:pt>
              </c:numCache>
            </c:numRef>
          </c:val>
        </c:ser>
        <c:shape val="cylinder"/>
        <c:axId val="118891648"/>
        <c:axId val="118893184"/>
        <c:axId val="0"/>
      </c:bar3DChart>
      <c:catAx>
        <c:axId val="118891648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893184"/>
        <c:crosses val="autoZero"/>
        <c:auto val="1"/>
        <c:lblAlgn val="ctr"/>
        <c:lblOffset val="100"/>
      </c:catAx>
      <c:valAx>
        <c:axId val="118893184"/>
        <c:scaling>
          <c:orientation val="minMax"/>
        </c:scaling>
        <c:delete val="1"/>
        <c:axPos val="b"/>
        <c:numFmt formatCode="General" sourceLinked="1"/>
        <c:tickLblPos val="nextTo"/>
        <c:crossAx val="11889164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ysClr val="window" lastClr="FFFFFF">
        <a:alpha val="20000"/>
      </a:sysClr>
    </a:solidFill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44242821280924249"/>
          <c:y val="5.0925925925925923E-2"/>
          <c:w val="0.54090521384510581"/>
          <c:h val="0.89814814814814814"/>
        </c:manualLayout>
      </c:layout>
      <c:bar3D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4.197501485359488E-2"/>
                  <c:y val="4.232774607085198E-3"/>
                </c:manualLayout>
              </c:layout>
              <c:showVal val="1"/>
            </c:dLbl>
            <c:dLbl>
              <c:idx val="1"/>
              <c:layout>
                <c:manualLayout>
                  <c:x val="3.4567659291195783E-2"/>
                  <c:y val="4.232774607085198E-3"/>
                </c:manualLayout>
              </c:layout>
              <c:showVal val="1"/>
            </c:dLbl>
            <c:dLbl>
              <c:idx val="2"/>
              <c:layout>
                <c:manualLayout>
                  <c:x val="3.4567659291195783E-2"/>
                  <c:y val="4.232774607085198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Лист1!$D$96:$D$98</c:f>
              <c:strCache>
                <c:ptCount val="3"/>
                <c:pt idx="0">
                  <c:v>проведено контроль-надзорных мероприятий</c:v>
                </c:pt>
                <c:pt idx="1">
                  <c:v>составлено административных протоколов</c:v>
                </c:pt>
                <c:pt idx="2">
                  <c:v>выдано предписаний</c:v>
                </c:pt>
              </c:strCache>
            </c:strRef>
          </c:cat>
          <c:val>
            <c:numRef>
              <c:f>Лист1!$E$96:$E$98</c:f>
              <c:numCache>
                <c:formatCode>General</c:formatCode>
                <c:ptCount val="3"/>
                <c:pt idx="0">
                  <c:v>35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hape val="cylinder"/>
        <c:axId val="106141184"/>
        <c:axId val="136492160"/>
        <c:axId val="0"/>
      </c:bar3DChart>
      <c:catAx>
        <c:axId val="106141184"/>
        <c:scaling>
          <c:orientation val="maxMin"/>
        </c:scaling>
        <c:axPos val="l"/>
        <c:tickLblPos val="nextTo"/>
        <c:txPr>
          <a:bodyPr/>
          <a:lstStyle/>
          <a:p>
            <a:pPr>
              <a:defRPr sz="1400"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492160"/>
        <c:crosses val="autoZero"/>
        <c:auto val="1"/>
        <c:lblAlgn val="ctr"/>
        <c:lblOffset val="100"/>
      </c:catAx>
      <c:valAx>
        <c:axId val="136492160"/>
        <c:scaling>
          <c:orientation val="minMax"/>
        </c:scaling>
        <c:delete val="1"/>
        <c:axPos val="t"/>
        <c:numFmt formatCode="General" sourceLinked="1"/>
        <c:tickLblPos val="nextTo"/>
        <c:crossAx val="106141184"/>
        <c:crosses val="autoZero"/>
        <c:crossBetween val="between"/>
      </c:valAx>
    </c:plotArea>
    <c:plotVisOnly val="1"/>
  </c:chart>
  <c:spPr>
    <a:solidFill>
      <a:sysClr val="window" lastClr="FFFFFF">
        <a:alpha val="64000"/>
      </a:sysClr>
    </a:solidFill>
    <a:ln>
      <a:solidFill>
        <a:srgbClr val="54A021">
          <a:lumMod val="50000"/>
        </a:srgbClr>
      </a:solidFill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90"/>
      <c:perspective val="10"/>
    </c:view3D>
    <c:plotArea>
      <c:layout>
        <c:manualLayout>
          <c:layoutTarget val="inner"/>
          <c:xMode val="edge"/>
          <c:yMode val="edge"/>
          <c:x val="5.3390535058067984E-2"/>
          <c:y val="7.8760093207463439E-2"/>
          <c:w val="0.5403201560002775"/>
          <c:h val="0.8153796582393008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9.5135702956774971E-3"/>
                  <c:y val="-0.137840352344696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8299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5322231378501569E-3"/>
                  <c:y val="-0.118037607333686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7861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6.7617770106519872E-3"/>
                  <c:y val="1.86148193038460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5.6076415304484158E-2"/>
                  <c:y val="1.677222212738353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Лист2!$J$53:$J$56</c:f>
              <c:strCache>
                <c:ptCount val="4"/>
                <c:pt idx="0">
                  <c:v>всего отобрано проб</c:v>
                </c:pt>
                <c:pt idx="1">
                  <c:v>биологического материала</c:v>
                </c:pt>
                <c:pt idx="2">
                  <c:v>пищевой продукции и кормов</c:v>
                </c:pt>
                <c:pt idx="3">
                  <c:v>положительные результаты</c:v>
                </c:pt>
              </c:strCache>
            </c:strRef>
          </c:cat>
          <c:val>
            <c:numRef>
              <c:f>Лист2!$K$53:$K$56</c:f>
              <c:numCache>
                <c:formatCode>General</c:formatCode>
                <c:ptCount val="4"/>
                <c:pt idx="0">
                  <c:v>5362</c:v>
                </c:pt>
                <c:pt idx="1">
                  <c:v>4758</c:v>
                </c:pt>
                <c:pt idx="2">
                  <c:v>604</c:v>
                </c:pt>
                <c:pt idx="3">
                  <c:v>239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729231915300359"/>
          <c:y val="0.19330562146844427"/>
          <c:w val="0.31094475364579982"/>
          <c:h val="0.55376841530241261"/>
        </c:manualLayout>
      </c:layout>
      <c:spPr>
        <a:solidFill>
          <a:sysClr val="window" lastClr="FFFFFF"/>
        </a:solidFill>
        <a:ln>
          <a:solidFill>
            <a:srgbClr val="54A021">
              <a:lumMod val="75000"/>
            </a:srgbClr>
          </a:solidFill>
        </a:ln>
      </c:spPr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ysClr val="window" lastClr="FFFFFF">
        <a:alpha val="56000"/>
      </a:sysClr>
    </a:solidFill>
    <a:ln>
      <a:solidFill>
        <a:srgbClr val="54A021">
          <a:lumMod val="75000"/>
        </a:srgbClr>
      </a:solidFill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4343119357817418E-2"/>
          <c:y val="3.1540997878602615E-2"/>
          <c:w val="0.86311206920686456"/>
          <c:h val="0.78815196394075959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1.3675117961352181E-2"/>
                  <c:y val="-4.825363052077136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 smtClean="0"/>
                      <a:t>9 052 644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6714033063874884E-2"/>
                  <c:y val="-5.07932952850224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076 394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5194575512613566E-2"/>
                  <c:y val="-5.587262481352481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 smtClean="0"/>
                      <a:t>7 976 250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2155660410090818E-2"/>
                  <c:y val="-5.587262481352481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 smtClean="0"/>
                      <a:t>7 617 176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Лист1!$D$14:$D$17</c:f>
              <c:strCache>
                <c:ptCount val="4"/>
                <c:pt idx="0">
                  <c:v>Всего оформлено эВСД</c:v>
                </c:pt>
                <c:pt idx="1">
                  <c:v>производственных</c:v>
                </c:pt>
                <c:pt idx="2">
                  <c:v>транспортных</c:v>
                </c:pt>
                <c:pt idx="3">
                  <c:v>сертификаты с татусе "погащены"</c:v>
                </c:pt>
              </c:strCache>
            </c:strRef>
          </c:cat>
          <c:val>
            <c:numRef>
              <c:f>Лист1!$E$14:$E$17</c:f>
              <c:numCache>
                <c:formatCode>General</c:formatCode>
                <c:ptCount val="4"/>
                <c:pt idx="0">
                  <c:v>11071703</c:v>
                </c:pt>
                <c:pt idx="1">
                  <c:v>1378093</c:v>
                </c:pt>
                <c:pt idx="2">
                  <c:v>9693610</c:v>
                </c:pt>
                <c:pt idx="3">
                  <c:v>8923595</c:v>
                </c:pt>
              </c:numCache>
            </c:numRef>
          </c:val>
        </c:ser>
        <c:shape val="cylinder"/>
        <c:axId val="119139328"/>
        <c:axId val="119014144"/>
        <c:axId val="0"/>
      </c:bar3DChart>
      <c:catAx>
        <c:axId val="119139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3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014144"/>
        <c:crosses val="autoZero"/>
        <c:auto val="1"/>
        <c:lblAlgn val="ctr"/>
        <c:lblOffset val="100"/>
      </c:catAx>
      <c:valAx>
        <c:axId val="119014144"/>
        <c:scaling>
          <c:orientation val="minMax"/>
        </c:scaling>
        <c:axPos val="l"/>
        <c:majorGridlines/>
        <c:numFmt formatCode="General" sourceLinked="1"/>
        <c:tickLblPos val="nextTo"/>
        <c:crossAx val="119139328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0.88889</cdr:x>
      <cdr:y>0.39706</cdr:y>
    </cdr:from>
    <cdr:to>
      <cdr:x>0.99146</cdr:x>
      <cdr:y>0.4853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7429552" y="1928826"/>
          <a:ext cx="857306" cy="428651"/>
        </a:xfrm>
        <a:prstGeom xmlns:a="http://schemas.openxmlformats.org/drawingml/2006/main" prst="wedgeRectCallout">
          <a:avLst>
            <a:gd name="adj1" fmla="val -68736"/>
            <a:gd name="adj2" fmla="val 220138"/>
          </a:avLst>
        </a:prstGeom>
        <a:solidFill xmlns:a="http://schemas.openxmlformats.org/drawingml/2006/main">
          <a:sysClr val="window" lastClr="FFFFFF">
            <a:alpha val="94000"/>
          </a:sysClr>
        </a:solidFill>
        <a:ln xmlns:a="http://schemas.openxmlformats.org/drawingml/2006/main" w="19050" cap="rnd" cmpd="sng" algn="ctr">
          <a:solidFill>
            <a:srgbClr val="90C226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95,5 </a:t>
          </a:r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0.04959</cdr:x>
      <cdr:y>0.40925</cdr:y>
    </cdr:from>
    <cdr:to>
      <cdr:x>0.17818</cdr:x>
      <cdr:y>0.54979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428628" y="1643074"/>
          <a:ext cx="1111532" cy="564244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9050" cap="rnd" cmpd="sng" algn="ctr">
          <a:solidFill>
            <a:srgbClr val="90C226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50,4</a:t>
          </a:r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0.75207</cdr:x>
      <cdr:y>0.8363</cdr:y>
    </cdr:from>
    <cdr:to>
      <cdr:x>0.88066</cdr:x>
      <cdr:y>0.97685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500858" y="3357586"/>
          <a:ext cx="1111531" cy="564285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9050" cap="rnd" cmpd="sng" algn="ctr">
          <a:solidFill>
            <a:srgbClr val="90C226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19,6</a:t>
          </a:r>
          <a:r>
            <a:rPr lang="ru-RU" sz="14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4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781D79-E79B-43F2-914B-B28AD1DDE7A6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DF004-DF0F-478D-B18E-535B991F55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8976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D0DBD-8537-4BCA-A013-ED2D4272BE63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94033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DF004-DF0F-478D-B18E-535B991F5505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ACB5-0891-457F-9995-92C4AE9D34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C95B-7FC2-4D50-811A-2EAC9CFF23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90165-BE46-4611-8569-B5553E770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C104-2FD9-41A9-80FB-992EDE857F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C54E-20E2-4236-8906-7E11E8E705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D40E-8AB3-403C-A99F-03CDE966C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E5E0-F73E-4F16-8522-FDF28531F4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DD0A-F3EC-4E78-819B-F258E0CF74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B1D7-75FF-4503-93A6-86EB36F2DD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C2CD-2841-40FC-AA16-C50ADD993E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93D3-7FAD-417C-A53A-F45DF6780F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6DDF-9885-4669-BE64-AB91013FE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6155-1F70-4E15-A950-F18763D08F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57E2-83C9-442C-8E66-29EC720992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A646-8462-4E69-BB38-E014D9C80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CE49-323D-437E-918A-B60111E45F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61BE-576A-4513-8B5E-2D2D19A300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8710-D545-4DBB-941E-B641F2EB38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1DEEB-2678-4B32-A669-258CAFA9CE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A87E-D6A1-49FA-98AA-6C7F6CD27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450E-CDEC-4F11-93E8-7847311C75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52AB-244B-4D5E-A555-FD4C304E53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92B6-92EC-4141-A92C-BF1787413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767F-E511-4EB2-BFB5-6FF529DA5B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9069-C6DB-4B19-8924-F843902FD0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A7D9-FADF-49D8-B1E4-3D996FA784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B1C3-474D-4FDF-9FC2-84576A94F9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518B228-96C1-4570-B590-64FED1F0FA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418" r:id="rId11"/>
    <p:sldLayoutId id="2147484384" r:id="rId12"/>
    <p:sldLayoutId id="2147484419" r:id="rId13"/>
    <p:sldLayoutId id="2147484385" r:id="rId14"/>
    <p:sldLayoutId id="2147484386" r:id="rId15"/>
    <p:sldLayoutId id="2147484387" r:id="rId16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2EDA14-4496-4A2F-B34F-1E93E9ED6B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ransition spd="slow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9D3BE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C9D3BE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6.png"/><Relationship Id="rId7" Type="http://schemas.openxmlformats.org/officeDocument/2006/relationships/image" Target="../media/image5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gif"/><Relationship Id="rId12" Type="http://schemas.openxmlformats.org/officeDocument/2006/relationships/image" Target="../media/image72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7.png"/><Relationship Id="rId5" Type="http://schemas.openxmlformats.org/officeDocument/2006/relationships/oleObject" Target="../embeddings/oleObject1.bin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62.png"/><Relationship Id="rId7" Type="http://schemas.openxmlformats.org/officeDocument/2006/relationships/image" Target="../media/image85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1.jpeg"/><Relationship Id="rId7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AFF0EA-21FF-4239-B7A9-625E180E26E5}" type="slidenum">
              <a:rPr lang="ru-RU" altLang="ru-RU" smtClean="0">
                <a:solidFill>
                  <a:schemeClr val="tx2"/>
                </a:solidFill>
                <a:latin typeface="Calibri" pitchFamily="34" charset="0"/>
              </a:rPr>
              <a:pPr/>
              <a:t>1</a:t>
            </a:fld>
            <a:endParaRPr lang="ru-RU" altLang="ru-RU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0178" name="Rectangle 15"/>
          <p:cNvSpPr>
            <a:spLocks noChangeArrowheads="1"/>
          </p:cNvSpPr>
          <p:nvPr/>
        </p:nvSpPr>
        <p:spPr bwMode="auto">
          <a:xfrm>
            <a:off x="214313" y="214313"/>
            <a:ext cx="8640762" cy="1428750"/>
          </a:xfrm>
          <a:prstGeom prst="rect">
            <a:avLst/>
          </a:prstGeom>
          <a:solidFill>
            <a:schemeClr val="bg1">
              <a:alpha val="94901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Управление Федеральной службы </a:t>
            </a:r>
          </a:p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 ветеринарному и фитосанитарному надзору </a:t>
            </a:r>
          </a:p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 Республике Мордовия и Пензенской области</a:t>
            </a:r>
            <a:endParaRPr lang="ru-RU" sz="20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0179" name="Picture 19" descr="flag-russia-tricolor-white-blue-red-power-power-put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1428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 descr="D:\Мои документы\Презентации и доклады\4. Доклад к публичным слушаниям за 3 квартал\1044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928688"/>
            <a:ext cx="11414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214313"/>
            <a:ext cx="12684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214563" y="6000750"/>
            <a:ext cx="4572000" cy="7112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 Саранск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 октября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50184" name="Rectangle 15"/>
          <p:cNvSpPr>
            <a:spLocks noChangeArrowheads="1"/>
          </p:cNvSpPr>
          <p:nvPr/>
        </p:nvSpPr>
        <p:spPr bwMode="auto">
          <a:xfrm>
            <a:off x="344462" y="1934195"/>
            <a:ext cx="8358188" cy="2071688"/>
          </a:xfrm>
          <a:prstGeom prst="rect">
            <a:avLst/>
          </a:prstGeom>
          <a:solidFill>
            <a:schemeClr val="bg1">
              <a:alpha val="94901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Доклад </a:t>
            </a:r>
          </a:p>
          <a:p>
            <a:pPr algn="ctr" eaLnBrk="0" hangingPunct="0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по правоприменительной практике с руководством </a:t>
            </a:r>
          </a:p>
          <a:p>
            <a:pPr algn="ctr" eaLnBrk="0" hangingPunct="0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по соблюдению обязательных требований </a:t>
            </a:r>
          </a:p>
          <a:p>
            <a:pPr algn="ctr" eaLnBrk="0" hangingPunct="0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в области государственного ветеринарного надзора </a:t>
            </a:r>
          </a:p>
        </p:txBody>
      </p:sp>
      <p:sp>
        <p:nvSpPr>
          <p:cNvPr id="50185" name="Rectangle 15"/>
          <p:cNvSpPr>
            <a:spLocks noChangeArrowheads="1"/>
          </p:cNvSpPr>
          <p:nvPr/>
        </p:nvSpPr>
        <p:spPr bwMode="auto">
          <a:xfrm>
            <a:off x="928662" y="4500570"/>
            <a:ext cx="7366050" cy="714375"/>
          </a:xfrm>
          <a:prstGeom prst="rect">
            <a:avLst/>
          </a:prstGeom>
          <a:solidFill>
            <a:schemeClr val="bg1">
              <a:alpha val="94901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отдел государственного ветеринарного надзора </a:t>
            </a:r>
          </a:p>
          <a:p>
            <a:pPr algn="ctr" eaLnBrk="0" hangingPunct="0"/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по Республике Мордовия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5"/>
          <p:cNvSpPr>
            <a:spLocks noChangeArrowheads="1"/>
          </p:cNvSpPr>
          <p:nvPr/>
        </p:nvSpPr>
        <p:spPr bwMode="auto">
          <a:xfrm>
            <a:off x="357158" y="285728"/>
            <a:ext cx="8501062" cy="928688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Результаты правоприменительной практики  </a:t>
            </a:r>
            <a:br>
              <a:rPr lang="ru-RU" b="1" dirty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ветеринарного законодательства</a:t>
            </a:r>
            <a:br>
              <a:rPr lang="ru-RU" b="1" dirty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за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9 мес.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2021 г. в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разрезе статей </a:t>
            </a:r>
            <a:r>
              <a:rPr lang="ru-RU" b="1" dirty="0" err="1">
                <a:solidFill>
                  <a:srgbClr val="000066"/>
                </a:solidFill>
                <a:latin typeface="Times New Roman" pitchFamily="18" charset="0"/>
              </a:rPr>
              <a:t>КоАП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 РФ</a:t>
            </a:r>
          </a:p>
        </p:txBody>
      </p:sp>
      <p:pic>
        <p:nvPicPr>
          <p:cNvPr id="53250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428596" y="214290"/>
            <a:ext cx="1071121" cy="11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85728"/>
            <a:ext cx="1357312" cy="10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/>
        </p:nvGraphicFramePr>
        <p:xfrm>
          <a:off x="1285852" y="1500174"/>
          <a:ext cx="750099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2" descr="http://sovetsk-vt.ru/wp-content/uploads/2016/04/bbc2ec217ffefb8c8ba1892af3a254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643314"/>
            <a:ext cx="1857388" cy="1857388"/>
          </a:xfrm>
          <a:prstGeom prst="rect">
            <a:avLst/>
          </a:prstGeom>
          <a:noFill/>
          <a:ln w="9525">
            <a:solidFill>
              <a:srgbClr val="688E19"/>
            </a:solidFill>
            <a:miter lim="800000"/>
            <a:headEnd/>
            <a:tailEnd/>
          </a:ln>
        </p:spPr>
      </p:pic>
      <p:sp>
        <p:nvSpPr>
          <p:cNvPr id="17" name="Прямоугольная выноска 16"/>
          <p:cNvSpPr/>
          <p:nvPr/>
        </p:nvSpPr>
        <p:spPr>
          <a:xfrm>
            <a:off x="500034" y="2571744"/>
            <a:ext cx="857256" cy="428628"/>
          </a:xfrm>
          <a:prstGeom prst="wedgeRectCallout">
            <a:avLst>
              <a:gd name="adj1" fmla="val 100062"/>
              <a:gd name="adj2" fmla="val 13542"/>
            </a:avLst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500034" y="3214686"/>
            <a:ext cx="857256" cy="428628"/>
          </a:xfrm>
          <a:prstGeom prst="wedgeRectCallout">
            <a:avLst>
              <a:gd name="adj1" fmla="val 100062"/>
              <a:gd name="adj2" fmla="val 13542"/>
            </a:avLst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500034" y="4500570"/>
            <a:ext cx="857256" cy="428628"/>
          </a:xfrm>
          <a:prstGeom prst="wedgeRectCallout">
            <a:avLst>
              <a:gd name="adj1" fmla="val 100062"/>
              <a:gd name="adj2" fmla="val 13542"/>
            </a:avLst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500034" y="3857628"/>
            <a:ext cx="857256" cy="428628"/>
          </a:xfrm>
          <a:prstGeom prst="wedgeRectCallout">
            <a:avLst>
              <a:gd name="adj1" fmla="val 100062"/>
              <a:gd name="adj2" fmla="val 13542"/>
            </a:avLst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500034" y="5214950"/>
            <a:ext cx="857256" cy="428628"/>
          </a:xfrm>
          <a:prstGeom prst="wedgeRectCallout">
            <a:avLst>
              <a:gd name="adj1" fmla="val 100062"/>
              <a:gd name="adj2" fmla="val 13542"/>
            </a:avLst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00034" y="5857892"/>
            <a:ext cx="857256" cy="428628"/>
          </a:xfrm>
          <a:prstGeom prst="wedgeRectCallout">
            <a:avLst>
              <a:gd name="adj1" fmla="val 100062"/>
              <a:gd name="adj2" fmla="val 13542"/>
            </a:avLst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aprlnr.su/uploads/posts/2019-09/1568621986_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3324212" cy="1571636"/>
          </a:xfrm>
          <a:prstGeom prst="rect">
            <a:avLst/>
          </a:prstGeom>
          <a:noFill/>
        </p:spPr>
      </p:pic>
      <p:pic>
        <p:nvPicPr>
          <p:cNvPr id="115716" name="Picture 4" descr="http://i.mycdn.me/i?r=AzEPZsRbOZEKgBhR0XGMT1RkmXz7RxLPldKMs2XOQykpW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28"/>
            <a:ext cx="2047836" cy="153587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785786" y="285728"/>
            <a:ext cx="1440519" cy="15697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571472" y="2071678"/>
          <a:ext cx="721523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6" descr="https://sovest-zakona.ru/images/Konzashiti/p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357562"/>
            <a:ext cx="1589921" cy="22205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14744" y="3429000"/>
            <a:ext cx="500066" cy="142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642918"/>
            <a:ext cx="3714753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Рейдовые мероприятия  </a:t>
            </a:r>
          </a:p>
        </p:txBody>
      </p:sp>
      <p:pic>
        <p:nvPicPr>
          <p:cNvPr id="14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642910" y="214290"/>
            <a:ext cx="1571636" cy="171258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6738" name="Picture 2" descr="http://ursn-rm.ru/assets/images/news/2020/november/26_nov_vet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071678"/>
            <a:ext cx="2286016" cy="1800227"/>
          </a:xfrm>
          <a:prstGeom prst="rect">
            <a:avLst/>
          </a:prstGeom>
          <a:noFill/>
        </p:spPr>
      </p:pic>
      <p:pic>
        <p:nvPicPr>
          <p:cNvPr id="116740" name="Picture 4" descr="http://ursn-rm.ru/assets/images/news/2020/october/20_oct_vet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928802"/>
            <a:ext cx="2357454" cy="421484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429520" y="642918"/>
            <a:ext cx="78581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53  </a:t>
            </a:r>
            <a:endParaRPr lang="ru-RU" sz="2000" b="1" dirty="0">
              <a:solidFill>
                <a:srgbClr val="090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6357950" y="785794"/>
            <a:ext cx="714380" cy="42862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00232" y="5857892"/>
            <a:ext cx="300039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50 административных протоколов</a:t>
            </a:r>
            <a:endParaRPr lang="ru-RU" sz="2000" b="1" dirty="0">
              <a:solidFill>
                <a:srgbClr val="090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6914" name="Picture 2" descr="D:\РОССЕЛЬХОЗНАДЗОР\Документы КСИ\Презентации и доклады\2021 г\2 квартал\22_jun_vet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929066"/>
            <a:ext cx="2310401" cy="1747503"/>
          </a:xfrm>
          <a:prstGeom prst="rect">
            <a:avLst/>
          </a:prstGeom>
          <a:noFill/>
        </p:spPr>
      </p:pic>
      <p:pic>
        <p:nvPicPr>
          <p:cNvPr id="166915" name="Picture 3" descr="D:\РОССЕЛЬХОЗНАДЗОР\Документы КСИ\Презентации и доклады\2021 г\2 квартал\08_jun_vet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071678"/>
            <a:ext cx="3143272" cy="1809752"/>
          </a:xfrm>
          <a:prstGeom prst="rect">
            <a:avLst/>
          </a:prstGeom>
          <a:noFill/>
        </p:spPr>
      </p:pic>
      <p:pic>
        <p:nvPicPr>
          <p:cNvPr id="166916" name="Picture 4" descr="D:\РОССЕЛЬХОЗНАДЗОР\Документы КСИ\Презентации и доклады\2021 г\2 квартал\12_apr_vet_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929066"/>
            <a:ext cx="3143272" cy="17689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A6DDF-9885-4669-BE64-AB91013FEFA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57158" y="285728"/>
            <a:ext cx="8501062" cy="1357322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Результаты исполнения поручения заместителя </a:t>
            </a:r>
          </a:p>
          <a:p>
            <a:pPr algn="ctr" eaLnBrk="0" hangingPunct="0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Председателя Правительства РФ В.В. </a:t>
            </a:r>
            <a:r>
              <a:rPr lang="ru-RU" sz="1600" b="1" dirty="0" err="1" smtClean="0">
                <a:solidFill>
                  <a:srgbClr val="000066"/>
                </a:solidFill>
                <a:latin typeface="Times New Roman" pitchFamily="18" charset="0"/>
              </a:rPr>
              <a:t>Абрамченко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и приказа Россельхознадзора от 01.02.2021 г. № 93 </a:t>
            </a:r>
            <a:endParaRPr lang="ru-RU" sz="16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6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428596" y="357166"/>
            <a:ext cx="1071121" cy="11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 descr="https://www.politinformburo.ru/wp-content/uploads/2020/11/tild3462-3963-4966-b165-343164653634_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00042"/>
            <a:ext cx="1447315" cy="928694"/>
          </a:xfrm>
          <a:prstGeom prst="rect">
            <a:avLst/>
          </a:prstGeom>
          <a:noFill/>
        </p:spPr>
      </p:pic>
      <p:pic>
        <p:nvPicPr>
          <p:cNvPr id="125953" name="Picture 1" descr="D:\РОССЕЛЬХОЗНАДЗОР\Документы КСИ\пРОВЕРКИ\2021\Атемарская\Протоколы должностные лица\Фото\IMG_20210302_153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357826"/>
            <a:ext cx="1714512" cy="1285884"/>
          </a:xfrm>
          <a:prstGeom prst="rect">
            <a:avLst/>
          </a:prstGeom>
          <a:noFill/>
        </p:spPr>
      </p:pic>
      <p:pic>
        <p:nvPicPr>
          <p:cNvPr id="125954" name="Picture 2" descr="D:\РОССЕЛЬХОЗНАДЗОР\Документы КСИ\пРОВЕРКИ\2021\Атемарская\Протоколы должностные лица\Фото\IMG_20210302_144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857760"/>
            <a:ext cx="1283423" cy="1711230"/>
          </a:xfrm>
          <a:prstGeom prst="rect">
            <a:avLst/>
          </a:prstGeom>
          <a:noFill/>
        </p:spPr>
      </p:pic>
      <p:sp>
        <p:nvSpPr>
          <p:cNvPr id="125956" name="AutoShape 4" descr="https://mcx.gov.ru/upload/medialibrary/962/9628a44e9f94f30c49bfc72fd88314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5957" name="Picture 5" descr="D:\РОССЕЛЬХОЗНАДЗОР\Документы КСИ\Презентации и доклады\2021 г\1 квартал\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357826"/>
            <a:ext cx="1823450" cy="1285884"/>
          </a:xfrm>
          <a:prstGeom prst="rect">
            <a:avLst/>
          </a:prstGeom>
          <a:noFill/>
        </p:spPr>
      </p:pic>
      <p:pic>
        <p:nvPicPr>
          <p:cNvPr id="125958" name="Picture 6" descr="D:\РОССЕЛЬХОЗНАДЗОР\Документы КСИ\Презентации и доклады\2021 г\1 квартал\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5357826"/>
            <a:ext cx="1650804" cy="1285884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357158" y="1890712"/>
          <a:ext cx="8429684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57158" y="285728"/>
            <a:ext cx="8501062" cy="1357322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Результаты исполнения поручения заместителя </a:t>
            </a:r>
          </a:p>
          <a:p>
            <a:pPr algn="ctr" eaLnBrk="0" hangingPunct="0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Председателя Правительства РФ В.В.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Абрамченко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и приказа Россельхознадзора от 01.02.2021 г. № 94</a:t>
            </a:r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6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428596" y="357166"/>
            <a:ext cx="1071121" cy="11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 descr="https://www.politinformburo.ru/wp-content/uploads/2020/11/tild3462-3963-4966-b165-343164653634_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00042"/>
            <a:ext cx="1447315" cy="928694"/>
          </a:xfrm>
          <a:prstGeom prst="rect">
            <a:avLst/>
          </a:prstGeom>
          <a:noFill/>
        </p:spPr>
      </p:pic>
      <p:pic>
        <p:nvPicPr>
          <p:cNvPr id="119810" name="Picture 2" descr="https://ardatov.e-mordovia.ru/data/photo/080811_158224209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286388"/>
            <a:ext cx="2000264" cy="1428760"/>
          </a:xfrm>
          <a:prstGeom prst="rect">
            <a:avLst/>
          </a:prstGeom>
          <a:noFill/>
        </p:spPr>
      </p:pic>
      <p:pic>
        <p:nvPicPr>
          <p:cNvPr id="124929" name="Picture 1" descr="D:\РОССЕЛЬХОЗНАДЗОР\Документы КСИ\Презентации и доклады\2021 г\1 квартал\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5286388"/>
            <a:ext cx="2113857" cy="1405670"/>
          </a:xfrm>
          <a:prstGeom prst="rect">
            <a:avLst/>
          </a:prstGeom>
          <a:noFill/>
        </p:spPr>
      </p:pic>
      <p:pic>
        <p:nvPicPr>
          <p:cNvPr id="124930" name="Picture 2" descr="D:\РОССЕЛЬХОЗНАДЗОР\Документы КСИ\Презентации и доклады\2021 г\1 квартал\2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286388"/>
            <a:ext cx="2004915" cy="1357298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714348" y="1928802"/>
          <a:ext cx="742955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5"/>
          <p:cNvSpPr>
            <a:spLocks noChangeArrowheads="1"/>
          </p:cNvSpPr>
          <p:nvPr/>
        </p:nvSpPr>
        <p:spPr bwMode="auto">
          <a:xfrm>
            <a:off x="2071670" y="142852"/>
            <a:ext cx="6500858" cy="928688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О реализации мероприятий по недопущению заноса </a:t>
            </a:r>
            <a:endParaRPr lang="ru-RU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и распространения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вируса АЧС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за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9 мес.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2021 г. </a:t>
            </a:r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4276" name="Picture 6" descr="http://www.mordovmedia.ru/media/news/42/43442/4052fa8a05caf56371bc27e6685f16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357313"/>
            <a:ext cx="88582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45" y="1285875"/>
            <a:ext cx="8858280" cy="5429273"/>
          </a:xfrm>
          <a:prstGeom prst="rect">
            <a:avLst/>
          </a:prstGeom>
          <a:solidFill>
            <a:schemeClr val="bg1">
              <a:alpha val="67000"/>
            </a:schemeClr>
          </a:solidFill>
          <a:ln w="254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8" descr="https://hyser.com.ua/wp-content/uploads/2016/11/21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1358154" cy="983096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276225" y="1857364"/>
          <a:ext cx="8591550" cy="47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2" descr="https://avatars.mds.yandex.net/get-pdb/251121/45288d02-65fd-4d85-8efb-0c222275eac4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357298"/>
            <a:ext cx="1714512" cy="10160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8" name="Picture 10" descr="http://sfera.fm/content/704de4c7457b1354cead70f704fc0d6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357298"/>
            <a:ext cx="1800251" cy="100013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Picture 4" descr="http://www.fsvps.ru/fsvps-docs/img/iac/icons/as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072074"/>
            <a:ext cx="1357322" cy="135732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A6DDF-9885-4669-BE64-AB91013FEFA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114690" name="Picture 2" descr="https://tiraspol.ru/wp-content/uploads/2015/01/20_01_1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071810"/>
            <a:ext cx="2571768" cy="1667720"/>
          </a:xfrm>
          <a:prstGeom prst="rect">
            <a:avLst/>
          </a:prstGeom>
          <a:noFill/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071670" y="142852"/>
            <a:ext cx="6500858" cy="928688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О реализации мероприятий по недопущению заноса </a:t>
            </a:r>
            <a:endParaRPr lang="ru-RU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и распространения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вируса АЧС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за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9 мес.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2021 г. </a:t>
            </a:r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0" name="Picture 8" descr="https://hyser.com.ua/wp-content/uploads/2016/11/21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1358154" cy="983096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4694" name="Picture 6" descr="https://svinovvod.ru/wp-content/uploads/2020/09/podrastayuschee_pokole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1" y="1285860"/>
            <a:ext cx="2571768" cy="1677542"/>
          </a:xfrm>
          <a:prstGeom prst="rect">
            <a:avLst/>
          </a:prstGeom>
          <a:noFill/>
        </p:spPr>
      </p:pic>
      <p:pic>
        <p:nvPicPr>
          <p:cNvPr id="114696" name="Picture 8" descr="http://derevnya-rus.ru/wp-content/uploads/svinj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857760"/>
            <a:ext cx="2571768" cy="16668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1285860"/>
            <a:ext cx="528641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Контрольно-надзорные мероприятия в отношении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личных подсобных хозяйств граждан, занимающихся содержанием свиней</a:t>
            </a:r>
            <a:endParaRPr lang="ru-RU" sz="1600" b="1" dirty="0">
              <a:solidFill>
                <a:srgbClr val="090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00034" y="2714620"/>
          <a:ext cx="535785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EB461B-2914-41B0-8017-C546102343E6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58370" name="Rectangle 15"/>
          <p:cNvSpPr>
            <a:spLocks noChangeArrowheads="1"/>
          </p:cNvSpPr>
          <p:nvPr/>
        </p:nvSpPr>
        <p:spPr bwMode="auto">
          <a:xfrm>
            <a:off x="357188" y="142875"/>
            <a:ext cx="8501062" cy="928688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О реализации мероприятий по недопущению заноса </a:t>
            </a:r>
          </a:p>
          <a:p>
            <a:pPr algn="ctr" eaLnBrk="0" hangingPunct="0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и распространения вируса АЧС за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9 мес.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2021 г. </a:t>
            </a:r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837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428596" y="0"/>
            <a:ext cx="1071542" cy="116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14290"/>
            <a:ext cx="1268393" cy="94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50" y="1214438"/>
            <a:ext cx="8572500" cy="528637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1571625"/>
            <a:ext cx="6286518" cy="3571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Мониторинг эпизоотической ситуации по АЧС</a:t>
            </a:r>
          </a:p>
        </p:txBody>
      </p:sp>
      <p:pic>
        <p:nvPicPr>
          <p:cNvPr id="58375" name="Picture 26" descr="as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357313"/>
            <a:ext cx="865188" cy="86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00063" y="2357438"/>
            <a:ext cx="8215312" cy="3857625"/>
          </a:xfrm>
          <a:prstGeom prst="rect">
            <a:avLst/>
          </a:prstGeom>
          <a:solidFill>
            <a:schemeClr val="accent3">
              <a:lumMod val="20000"/>
              <a:lumOff val="8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377" name="Picture 2" descr="http://voskresenskoe-adm.ru/media/cache/8c/17/70/b2/47/b3/8c1770b247b397730ea668defde8aaa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2714625"/>
            <a:ext cx="1643062" cy="1643063"/>
          </a:xfrm>
          <a:prstGeom prst="rect">
            <a:avLst/>
          </a:prstGeom>
          <a:noFill/>
          <a:ln w="12700">
            <a:solidFill>
              <a:srgbClr val="2A5010"/>
            </a:solidFill>
            <a:miter lim="800000"/>
            <a:headEnd/>
            <a:tailEnd/>
          </a:ln>
        </p:spPr>
      </p:pic>
      <p:pic>
        <p:nvPicPr>
          <p:cNvPr id="58378" name="Picture 8" descr="http://infopechen.ru/wp-content/uploads/2017/02/pechenochnye-gormony-i-ih-vliyanie-na-chelove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2714625"/>
            <a:ext cx="1285875" cy="809625"/>
          </a:xfrm>
          <a:prstGeom prst="rect">
            <a:avLst/>
          </a:prstGeom>
          <a:noFill/>
          <a:ln w="12700">
            <a:solidFill>
              <a:srgbClr val="2A5010"/>
            </a:solidFill>
            <a:miter lim="800000"/>
            <a:headEnd/>
            <a:tailEnd/>
          </a:ln>
        </p:spPr>
      </p:pic>
      <p:pic>
        <p:nvPicPr>
          <p:cNvPr id="58379" name="Picture 6" descr="D:\Документы\Desktop\15151515 — копия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63" y="3571875"/>
            <a:ext cx="1285875" cy="782638"/>
          </a:xfrm>
          <a:prstGeom prst="rect">
            <a:avLst/>
          </a:prstGeom>
          <a:noFill/>
          <a:ln w="12700">
            <a:solidFill>
              <a:srgbClr val="2A5010"/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714750" y="2928938"/>
            <a:ext cx="3000375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Всего отобрано проб</a:t>
            </a:r>
          </a:p>
        </p:txBody>
      </p:sp>
      <p:pic>
        <p:nvPicPr>
          <p:cNvPr id="58381" name="Picture 4" descr="http://mosvedi.ru/photos/news/19780_bi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4429125"/>
            <a:ext cx="3000375" cy="1643063"/>
          </a:xfrm>
          <a:prstGeom prst="rect">
            <a:avLst/>
          </a:prstGeom>
          <a:noFill/>
          <a:ln w="12700">
            <a:solidFill>
              <a:srgbClr val="2A5010"/>
            </a:solidFill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7358063" y="2928938"/>
            <a:ext cx="1081087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20451</a:t>
            </a:r>
            <a:endParaRPr lang="ru-RU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58000" y="3214688"/>
            <a:ext cx="357188" cy="71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71938" y="3786188"/>
            <a:ext cx="2428875" cy="28575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в том числе в рамках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3714750" y="3786188"/>
            <a:ext cx="285750" cy="22145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71938" y="4500563"/>
            <a:ext cx="3143250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федерального мониторинга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71938" y="5286375"/>
            <a:ext cx="3143250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регионального мониторинга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643812" y="4500563"/>
            <a:ext cx="928715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1094</a:t>
            </a:r>
            <a:endParaRPr lang="ru-RU" sz="2000" b="1" dirty="0">
              <a:solidFill>
                <a:srgbClr val="090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43812" y="5286375"/>
            <a:ext cx="928715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19357</a:t>
            </a:r>
            <a:endParaRPr lang="ru-RU" sz="2000" b="1" dirty="0">
              <a:solidFill>
                <a:srgbClr val="090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86625" y="4714875"/>
            <a:ext cx="285750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286625" y="5500688"/>
            <a:ext cx="285750" cy="71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5"/>
          <p:cNvSpPr>
            <a:spLocks noChangeArrowheads="1"/>
          </p:cNvSpPr>
          <p:nvPr/>
        </p:nvSpPr>
        <p:spPr bwMode="auto">
          <a:xfrm>
            <a:off x="142844" y="142875"/>
            <a:ext cx="8858312" cy="1357299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организации и отбору проб для проведения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государственного лабораторного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мониторинга заразных,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ч.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опасных болезней животных, мониторинга качества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безопасности пищевой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продукции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за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9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мес.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2021 г.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9394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42844" y="214290"/>
            <a:ext cx="1136650" cy="123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357167"/>
            <a:ext cx="1214414" cy="9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AutoShape 2" descr="http://dodf900lhd.ru/wp-content/uploads/2017/04/70154-blank-akta-vetsanekspertizy-na-pischevye-produk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398" name="AutoShape 2" descr="http://makler-blog.ru/wp-content/uploads/2011/02/kusochki-sy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399" name="AutoShape 4" descr="http://makler-blog.ru/wp-content/uploads/2011/02/kusochki-sy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00034" y="1571612"/>
          <a:ext cx="8215370" cy="46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8" descr="http://mirfitness.info/wp-content/uploads/2017/07/V-kakih-produktah-soderzhitsya-belok-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357826"/>
            <a:ext cx="1918679" cy="1190038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</p:spPr>
      </p:pic>
      <p:pic>
        <p:nvPicPr>
          <p:cNvPr id="16" name="Picture 2" descr="https://klinger-export.com/ru/kpc/breeding_cattle/fleckvieh/templates/cmsinstances/klingerexport/images/homepic_rind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857364"/>
            <a:ext cx="1970848" cy="587797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</p:pic>
      <p:pic>
        <p:nvPicPr>
          <p:cNvPr id="17" name="Picture 4" descr="http://anima.marimedia.ru/media/product/photo/7/e/bffd203bbbfcef9095608144ac58366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1643050"/>
            <a:ext cx="1014256" cy="785818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 descr="http://www.balt-cold.ru/uploads/posts/2011-07/1311168977_p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61443" name="AutoShape 4" descr="http://www.balt-cold.ru/uploads/posts/2011-07/1311168977_p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61446" name="Rectangle 15"/>
          <p:cNvSpPr>
            <a:spLocks noChangeArrowheads="1"/>
          </p:cNvSpPr>
          <p:nvPr/>
        </p:nvSpPr>
        <p:spPr bwMode="auto">
          <a:xfrm>
            <a:off x="250825" y="333375"/>
            <a:ext cx="8716963" cy="863600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О работе со средствами массовой информации 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за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9 мес.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 2021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г.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61447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57158" y="142852"/>
            <a:ext cx="1214446" cy="132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428604"/>
            <a:ext cx="1214414" cy="90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0" name="Picture 2" descr="D:\Документы\Desktop\KijXKMA5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786058"/>
            <a:ext cx="2214578" cy="2214578"/>
          </a:xfrm>
          <a:prstGeom prst="rect">
            <a:avLst/>
          </a:prstGeom>
          <a:noFill/>
        </p:spPr>
      </p:pic>
      <p:pic>
        <p:nvPicPr>
          <p:cNvPr id="263174" name="Picture 6" descr="http://library.1pku.ru/wp-content/uploads/2015/12/newspa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43380"/>
            <a:ext cx="1357322" cy="1428760"/>
          </a:xfrm>
          <a:prstGeom prst="rect">
            <a:avLst/>
          </a:prstGeom>
          <a:noFill/>
        </p:spPr>
      </p:pic>
      <p:pic>
        <p:nvPicPr>
          <p:cNvPr id="263176" name="Picture 8" descr="http://www.peacefond.ru/pics/2014/03.23/izvestiya_mordovi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572008"/>
            <a:ext cx="1066217" cy="571504"/>
          </a:xfrm>
          <a:prstGeom prst="rect">
            <a:avLst/>
          </a:prstGeom>
          <a:noFill/>
        </p:spPr>
      </p:pic>
      <p:pic>
        <p:nvPicPr>
          <p:cNvPr id="263178" name="Picture 10" descr="http://samtrm.ru/news/2011/images/gazet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5214950"/>
            <a:ext cx="1343018" cy="354863"/>
          </a:xfrm>
          <a:prstGeom prst="rect">
            <a:avLst/>
          </a:prstGeom>
          <a:noFill/>
        </p:spPr>
      </p:pic>
      <p:pic>
        <p:nvPicPr>
          <p:cNvPr id="263180" name="Picture 12" descr="http://muzkom.ru/website/muzkom/var/custom/Image/%D0%A1%D1%82%D0%BE%D0%BB%D0%B8%D1%86%D0%B0-%D0%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4143380"/>
            <a:ext cx="1476300" cy="353139"/>
          </a:xfrm>
          <a:prstGeom prst="rect">
            <a:avLst/>
          </a:prstGeom>
          <a:noFill/>
        </p:spPr>
      </p:pic>
      <p:pic>
        <p:nvPicPr>
          <p:cNvPr id="263182" name="Picture 14" descr="http://strana-online.pro/wp-content/uploads/2017/11/Teleset-Mordovii-10-kan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3714752"/>
            <a:ext cx="857257" cy="928694"/>
          </a:xfrm>
          <a:prstGeom prst="rect">
            <a:avLst/>
          </a:prstGeom>
          <a:noFill/>
        </p:spPr>
      </p:pic>
      <p:pic>
        <p:nvPicPr>
          <p:cNvPr id="263184" name="Picture 16" descr="https://iptv.zone/images/logo/channel/crops/051276e4d4128748fb08e667291417a5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2" y="4357694"/>
            <a:ext cx="1142998" cy="1142998"/>
          </a:xfrm>
          <a:prstGeom prst="rect">
            <a:avLst/>
          </a:prstGeom>
          <a:noFill/>
        </p:spPr>
      </p:pic>
      <p:pic>
        <p:nvPicPr>
          <p:cNvPr id="263185" name="Picture 17" descr="D:\Документы\Desktop\header-logo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0562" y="3071810"/>
            <a:ext cx="1244055" cy="566736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000364" y="4572008"/>
            <a:ext cx="928694" cy="57150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accent2">
                <a:lumMod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00958" y="3571876"/>
            <a:ext cx="1214446" cy="64294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accent2">
                <a:lumMod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3188" name="Picture 20" descr="D:\Документы\Desktop\Безымянный.jpg"/>
          <p:cNvPicPr>
            <a:picLocks noChangeAspect="1" noChangeArrowheads="1"/>
          </p:cNvPicPr>
          <p:nvPr/>
        </p:nvPicPr>
        <p:blipFill>
          <a:blip r:embed="rId12" cstate="print">
            <a:lum contrast="4000"/>
          </a:blip>
          <a:srcRect/>
          <a:stretch>
            <a:fillRect/>
          </a:stretch>
        </p:blipFill>
        <p:spPr bwMode="auto">
          <a:xfrm>
            <a:off x="785786" y="1785926"/>
            <a:ext cx="1945956" cy="1410009"/>
          </a:xfrm>
          <a:prstGeom prst="rect">
            <a:avLst/>
          </a:prstGeom>
          <a:noFill/>
        </p:spPr>
      </p:pic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85786" y="3214686"/>
            <a:ext cx="1928826" cy="428625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err="1">
                <a:latin typeface="Times New Roman" pitchFamily="18" charset="0"/>
                <a:cs typeface="Tahoma" pitchFamily="34" charset="0"/>
              </a:rPr>
              <a:t>www.ursn-rm.ru</a:t>
            </a:r>
            <a:r>
              <a:rPr lang="ru-RU" b="1" dirty="0">
                <a:latin typeface="Times New Roman" pitchFamily="18" charset="0"/>
              </a:rPr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57488" y="2357430"/>
            <a:ext cx="1214446" cy="64294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accent2">
                <a:lumMod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271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7158" y="1571612"/>
            <a:ext cx="3929090" cy="2143140"/>
          </a:xfrm>
          <a:prstGeom prst="round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7158" y="3857628"/>
            <a:ext cx="3929090" cy="1785950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500562" y="1857364"/>
            <a:ext cx="4429156" cy="3571900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5"/>
          <p:cNvSpPr>
            <a:spLocks noChangeArrowheads="1"/>
          </p:cNvSpPr>
          <p:nvPr/>
        </p:nvSpPr>
        <p:spPr bwMode="auto">
          <a:xfrm>
            <a:off x="274412" y="230276"/>
            <a:ext cx="8501062" cy="120962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Отдел государственного ветеринарного надзора </a:t>
            </a:r>
          </a:p>
          <a:p>
            <a:pPr algn="ctr" eaLnBrk="0" hangingPunct="0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по Республике Мордовия и 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</a:rPr>
              <a:t>отдел государственного ветеринарного надзора </a:t>
            </a:r>
          </a:p>
          <a:p>
            <a:pPr algn="ctr" eaLnBrk="0" hangingPunct="0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</a:rPr>
              <a:t>на Государственной границе Российской Федерации и транспорте </a:t>
            </a:r>
          </a:p>
          <a:p>
            <a:pPr algn="ctr" eaLnBrk="0" hangingPunct="0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</a:rPr>
              <a:t>по Республике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Мордовия</a:t>
            </a:r>
            <a:endParaRPr lang="ru-RU" sz="16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120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07504" y="328100"/>
            <a:ext cx="910440" cy="89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5549" y="366312"/>
            <a:ext cx="114845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285720" y="1794160"/>
            <a:ext cx="285752" cy="4420922"/>
          </a:xfrm>
          <a:prstGeom prst="downArrow">
            <a:avLst/>
          </a:prstGeom>
          <a:solidFill>
            <a:schemeClr val="bg1"/>
          </a:solidFill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47730" y="1794160"/>
            <a:ext cx="314327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 А  Д  А  Ч  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659673"/>
            <a:ext cx="8143932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</a:rPr>
              <a:t>защита населения от болезней, общих для человека и животных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3476978"/>
            <a:ext cx="8143932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</a:rPr>
              <a:t>обеспечение безопасности продуктов животного происхождения в ветеринарно-санитарном отношении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4293973"/>
            <a:ext cx="8143932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</a:rPr>
              <a:t>обеспечение охраны территории республики от заноса и распространения заразных болезней, общих для человека и животных, а также недопущение ввоза опасной в ветеринарно-санитарном отношении продукции животного происхождения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5857892"/>
            <a:ext cx="8143932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</a:rPr>
              <a:t>предупреждение и ликвидация заразных и массовых незаразных болезней животных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343042" name="Picture 2" descr="https://vetlab38.ru/files/site/uploads/f5f4debf82a2cd8dc897863b1032164a0dbe8db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309" y="1575057"/>
            <a:ext cx="1942827" cy="9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2179" y="1575057"/>
            <a:ext cx="1477908" cy="916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91358" y="1564173"/>
            <a:ext cx="995484" cy="955941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10B08-5475-451B-9473-EF30E933549A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642918"/>
            <a:ext cx="4000500" cy="571500"/>
          </a:xfrm>
          <a:prstGeom prst="rect">
            <a:avLst/>
          </a:prstGeom>
          <a:solidFill>
            <a:schemeClr val="bg1">
              <a:alpha val="7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9C0A06"/>
                </a:solidFill>
                <a:latin typeface="Times New Roman" pitchFamily="18" charset="0"/>
                <a:cs typeface="Times New Roman" pitchFamily="18" charset="0"/>
              </a:rPr>
              <a:t>ФГИС «Меркурий»</a:t>
            </a:r>
          </a:p>
        </p:txBody>
      </p:sp>
      <p:pic>
        <p:nvPicPr>
          <p:cNvPr id="15" name="Picture 6" descr="Mercury2.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115658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1714488"/>
            <a:ext cx="7215238" cy="192882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О ситуации с внедрением электронной ветеринарной сертификации </a:t>
            </a:r>
          </a:p>
          <a:p>
            <a:pPr algn="ctr"/>
            <a:r>
              <a:rPr lang="ru-RU" sz="2400" b="1" dirty="0" smtClean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на территории Республики Мордовия</a:t>
            </a:r>
          </a:p>
          <a:p>
            <a:pPr algn="ctr"/>
            <a:endParaRPr lang="ru-RU" sz="2400" b="1" dirty="0" smtClean="0">
              <a:solidFill>
                <a:srgbClr val="090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Мои документы\Презентации и доклады\4. Доклад к публичным слушаниям за 3 квартал\2. Меркурий\Презентация РСХН\Электронная сертификация\Копии\1 - 0005.jpg"/>
          <p:cNvPicPr>
            <a:picLocks noChangeAspect="1" noChangeArrowheads="1"/>
          </p:cNvPicPr>
          <p:nvPr/>
        </p:nvPicPr>
        <p:blipFill>
          <a:blip r:embed="rId3" cstate="print">
            <a:lum bright="-12000" contrast="20000"/>
          </a:blip>
          <a:srcRect/>
          <a:stretch>
            <a:fillRect/>
          </a:stretch>
        </p:blipFill>
        <p:spPr bwMode="auto">
          <a:xfrm>
            <a:off x="2357422" y="3429000"/>
            <a:ext cx="4572004" cy="3248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31F44-1E82-4FBE-B904-D2F805B4FF97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42852"/>
            <a:ext cx="7143800" cy="7858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Аналитическая система </a:t>
            </a:r>
          </a:p>
          <a:p>
            <a:pPr algn="ctr"/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ветеринарной сертификации «Атлас»</a:t>
            </a:r>
          </a:p>
          <a:p>
            <a:pPr algn="ctr"/>
            <a:endParaRPr lang="ru-RU" dirty="0"/>
          </a:p>
        </p:txBody>
      </p:sp>
      <p:pic>
        <p:nvPicPr>
          <p:cNvPr id="7" name="Picture 2" descr="D:\Мои документы\Презентации и доклады\2018 г\Меркурий\Совещание 23.08.2018 г\atla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33592" cy="1424238"/>
          </a:xfrm>
          <a:prstGeom prst="rect">
            <a:avLst/>
          </a:prstGeom>
          <a:noFill/>
        </p:spPr>
      </p:pic>
      <p:graphicFrame>
        <p:nvGraphicFramePr>
          <p:cNvPr id="18" name="Диаграмма 17"/>
          <p:cNvGraphicFramePr/>
          <p:nvPr/>
        </p:nvGraphicFramePr>
        <p:xfrm>
          <a:off x="500034" y="1857364"/>
          <a:ext cx="835824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357422" y="1071546"/>
            <a:ext cx="550072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оформленных ВСД в Республике Мордовия  за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мес.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0835" name="Object 3"/>
          <p:cNvGraphicFramePr>
            <a:graphicFrameLocks noGrp="1" noChangeAspect="1"/>
          </p:cNvGraphicFramePr>
          <p:nvPr/>
        </p:nvGraphicFramePr>
        <p:xfrm>
          <a:off x="7643813" y="1214438"/>
          <a:ext cx="1000125" cy="1357312"/>
        </p:xfrm>
        <a:graphic>
          <a:graphicData uri="http://schemas.openxmlformats.org/presentationml/2006/ole">
            <p:oleObj spid="_x0000_s120835" name="Acrobat Document" r:id="rId5" imgW="6693480" imgH="9461160" progId="AcroExch.Document.DC">
              <p:embed/>
            </p:oleObj>
          </a:graphicData>
        </a:graphic>
      </p:graphicFrame>
      <p:pic>
        <p:nvPicPr>
          <p:cNvPr id="10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24" y="1928802"/>
            <a:ext cx="992669" cy="1415083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31F44-1E82-4FBE-B904-D2F805B4FF97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85728"/>
            <a:ext cx="7143800" cy="92869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Аналитическая система ветеринарной сертификации «Атлас»</a:t>
            </a:r>
          </a:p>
          <a:p>
            <a:pPr algn="ctr"/>
            <a:endParaRPr lang="ru-RU" dirty="0"/>
          </a:p>
        </p:txBody>
      </p:sp>
      <p:pic>
        <p:nvPicPr>
          <p:cNvPr id="12" name="Picture 2" descr="D:\Мои документы\Презентации и доклады\2018 г\Меркурий\Совещание 23.08.2018 г\atla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233592" cy="14242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1357298"/>
            <a:ext cx="5715040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оформления ВСД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Республике Мордовия за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мес.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85720" y="2143116"/>
          <a:ext cx="8643998" cy="401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6643702" y="3357562"/>
            <a:ext cx="1285884" cy="642942"/>
          </a:xfrm>
          <a:prstGeom prst="roundRect">
            <a:avLst/>
          </a:prstGeom>
          <a:solidFill>
            <a:sysClr val="window" lastClr="FFFFFF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31F44-1E82-4FBE-B904-D2F805B4FF97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85728"/>
            <a:ext cx="5500726" cy="92869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мониторинговой группы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076" name="Picture 4" descr="https://sun9-53.userapi.com/c850032/v850032048/1949e9/JNJ8aQWOz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2643206" cy="123900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714375" y="1785926"/>
            <a:ext cx="6072203" cy="1357312"/>
          </a:xfrm>
          <a:prstGeom prst="rect">
            <a:avLst/>
          </a:prstGeom>
          <a:solidFill>
            <a:schemeClr val="bg1">
              <a:alpha val="7803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Уполномоченные лица органов и учреждений, </a:t>
            </a:r>
          </a:p>
          <a:p>
            <a:pPr algn="ctr" eaLnBrk="0" hangingPunct="0"/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входящих в систему Государственной</a:t>
            </a:r>
          </a:p>
          <a:p>
            <a:pPr algn="ctr" eaLnBrk="0" hangingPunct="0"/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ветеринарной службы</a:t>
            </a:r>
          </a:p>
          <a:p>
            <a:pPr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(приказ Минсельхоза России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№ 648 от 18.12.2015) </a:t>
            </a:r>
          </a:p>
        </p:txBody>
      </p:sp>
      <p:pic>
        <p:nvPicPr>
          <p:cNvPr id="23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13"/>
            <a:ext cx="976313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71500" y="3286125"/>
            <a:ext cx="6215078" cy="1571625"/>
          </a:xfrm>
          <a:prstGeom prst="rect">
            <a:avLst/>
          </a:prstGeom>
          <a:solidFill>
            <a:schemeClr val="bg1">
              <a:alpha val="7803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Аттестованные ветеринарные специалисты, </a:t>
            </a:r>
          </a:p>
          <a:p>
            <a:pPr algn="ctr" eaLnBrk="0" hangingPunct="0"/>
            <a:r>
              <a:rPr lang="ru-RU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являющиеся уполномоченными лицами органов </a:t>
            </a:r>
            <a:endParaRPr lang="ru-RU" b="1" u="sng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учреждений, </a:t>
            </a:r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входящих </a:t>
            </a:r>
            <a:r>
              <a:rPr lang="ru-RU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систему</a:t>
            </a:r>
          </a:p>
          <a:p>
            <a:pPr algn="ctr" eaLnBrk="0" hangingPunct="0"/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Государственной ветеринарной </a:t>
            </a:r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</a:p>
          <a:p>
            <a:pPr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(приказ Минсельхоза России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от 15 апреля 2019 г.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 194) </a:t>
            </a:r>
          </a:p>
          <a:p>
            <a:pPr algn="ctr" eaLnBrk="0" hangingPunct="0"/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5"/>
            <a:ext cx="9763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571501" y="5000625"/>
            <a:ext cx="6215077" cy="1571647"/>
          </a:xfrm>
          <a:prstGeom prst="rect">
            <a:avLst/>
          </a:prstGeom>
          <a:solidFill>
            <a:schemeClr val="bg1">
              <a:alpha val="7803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Уполномоченные лица организаций и индивидуальные </a:t>
            </a:r>
            <a:endParaRPr lang="ru-RU" b="1" u="sng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предприниматели</a:t>
            </a:r>
            <a:r>
              <a:rPr lang="ru-RU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являющиеся </a:t>
            </a:r>
            <a:r>
              <a:rPr lang="ru-RU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производителями </a:t>
            </a:r>
            <a:endParaRPr lang="ru-RU" b="1" u="sng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подконтрольных </a:t>
            </a:r>
            <a:r>
              <a:rPr lang="ru-RU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товаров и (или) </a:t>
            </a:r>
          </a:p>
          <a:p>
            <a:pPr algn="ctr" eaLnBrk="0" hangingPunct="0"/>
            <a:r>
              <a:rPr lang="ru-RU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участниками оборота подконтрольных товаров </a:t>
            </a:r>
            <a:endParaRPr lang="ru-RU" b="1" u="sng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(приказ Минсельхоза России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от 18 декабря 2015 г.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 646</a:t>
            </a:r>
            <a:endParaRPr lang="ru-RU" b="1" u="sng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75"/>
            <a:ext cx="9763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 вниз 27"/>
          <p:cNvSpPr/>
          <p:nvPr/>
        </p:nvSpPr>
        <p:spPr>
          <a:xfrm>
            <a:off x="8429652" y="785794"/>
            <a:ext cx="285752" cy="185738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57620" y="1357298"/>
            <a:ext cx="442915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выявлено нарушений 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827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143768" y="1857364"/>
            <a:ext cx="1214446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165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215206" y="3571876"/>
            <a:ext cx="1214446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286644" y="5286388"/>
            <a:ext cx="1214446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647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3"/>
          <p:cNvSpPr>
            <a:spLocks noChangeArrowheads="1"/>
          </p:cNvSpPr>
          <p:nvPr/>
        </p:nvSpPr>
        <p:spPr bwMode="auto">
          <a:xfrm>
            <a:off x="685729" y="248843"/>
            <a:ext cx="8248971" cy="625822"/>
          </a:xfrm>
          <a:prstGeom prst="rect">
            <a:avLst/>
          </a:prstGeom>
          <a:solidFill>
            <a:schemeClr val="bg1">
              <a:alpha val="7803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нарушения,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допускаемые специалистами при оформлении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эВСД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7940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3" y="1206723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Mercury2.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74" y="62362"/>
            <a:ext cx="875964" cy="97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35774" y="1226934"/>
            <a:ext cx="799892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сомнительных актов инвентаризации (изменение срока годности продукции, дат выработки продукции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2189" y="2074122"/>
            <a:ext cx="8022511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эВСД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партии продукции с истекшим сроком годности с целью "реализация в пищу людям"</a:t>
            </a:r>
          </a:p>
        </p:txBody>
      </p:sp>
      <p:pic>
        <p:nvPicPr>
          <p:cNvPr id="13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1" y="2074122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12189" y="2912171"/>
            <a:ext cx="8022511" cy="864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сомнительных актов инвентаризации (добавление записи в журнал вырабатываемой продукции без оформления производственного ветеринарного сертификата, без указания сырья из которого выработана продукция)</a:t>
            </a:r>
          </a:p>
        </p:txBody>
      </p:sp>
      <p:pic>
        <p:nvPicPr>
          <p:cNvPr id="15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2" y="2952650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12189" y="3903574"/>
            <a:ext cx="8022511" cy="1080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пищевой продукции, а именно: не указано сырье из которого пищевая продукция была произведена, (нарушение п. 12 ст. 10 ТР ТС 021/2011 Технического регламента Таможенного союза "О безопасности пищевой продукции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2190" y="5093695"/>
            <a:ext cx="802251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авансовой даты выработки произведенной продукции, (даты следующей за днем выработки продукции);</a:t>
            </a:r>
          </a:p>
        </p:txBody>
      </p:sp>
      <p:pic>
        <p:nvPicPr>
          <p:cNvPr id="18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38" y="4040126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928662" y="5929330"/>
            <a:ext cx="8022511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эВСД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продукцию, выработанную из сырья с истекшим сроком годности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37" y="5093695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10" y="5991295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3395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D1FEB7-5AA2-43B7-8B4B-02E7E71FCB18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5" y="142875"/>
            <a:ext cx="8143904" cy="857250"/>
          </a:xfrm>
          <a:prstGeom prst="rect">
            <a:avLst/>
          </a:prstGeom>
          <a:solidFill>
            <a:schemeClr val="bg1">
              <a:alpha val="82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нарушения, выявленные при проведении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контрольно-надзорных мероприятий</a:t>
            </a:r>
          </a:p>
          <a:p>
            <a:pPr algn="ctr" eaLnBrk="0" hangingPunct="0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2580" name="Picture 4" descr="http://dep.yugmeteo.donpac.ru/.galleries/sites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049944" cy="691693"/>
          </a:xfrm>
          <a:prstGeom prst="rect">
            <a:avLst/>
          </a:prstGeom>
          <a:noFill/>
        </p:spPr>
      </p:pic>
      <p:pic>
        <p:nvPicPr>
          <p:cNvPr id="14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571472" y="61850"/>
            <a:ext cx="928694" cy="101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143000" y="5383488"/>
            <a:ext cx="7749480" cy="785818"/>
          </a:xfrm>
          <a:prstGeom prst="rect">
            <a:avLst/>
          </a:prstGeom>
          <a:solidFill>
            <a:schemeClr val="bg1">
              <a:alpha val="82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отсутствие ветеринарных сопроводительных документов на пищевые продукты животного происхождения, удостоверяющих качество и происхождение продукции;</a:t>
            </a:r>
          </a:p>
          <a:p>
            <a:pPr eaLnBrk="0" hangingPunct="0">
              <a:defRPr/>
            </a:pPr>
            <a:endParaRPr lang="ru-RU" sz="800" b="1" dirty="0">
              <a:solidFill>
                <a:srgbClr val="090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 descr="D:\Мои документы\Проверки\2018 год\Camera\IMG_20180209_090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428736"/>
            <a:ext cx="235760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77" name="Picture 5" descr="D:\Мои документы\Проверки\2018 год\Camera\IMG_20180209_090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428736"/>
            <a:ext cx="2786082" cy="1899601"/>
          </a:xfrm>
          <a:prstGeom prst="rect">
            <a:avLst/>
          </a:prstGeom>
          <a:noFill/>
        </p:spPr>
      </p:pic>
      <p:pic>
        <p:nvPicPr>
          <p:cNvPr id="33" name="Picture 6" descr="http://icons.iconarchive.com/icons/paomedia/small-n-flat/1024/sign-error-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357826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2" name="Picture 2" descr="D:\РОССЕЛЬХОЗНАДЗОР\Документы КСИ\Презентации и доклады\2021 г\1 квартал\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3429000"/>
            <a:ext cx="3357586" cy="1918621"/>
          </a:xfrm>
          <a:prstGeom prst="rect">
            <a:avLst/>
          </a:prstGeom>
          <a:noFill/>
        </p:spPr>
      </p:pic>
      <p:pic>
        <p:nvPicPr>
          <p:cNvPr id="163843" name="Picture 3" descr="D:\РОССЕЛЬХОЗНАДЗОР\Документы КСИ\Презентации и доклады\2021 г\1 квартал\3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3429000"/>
            <a:ext cx="3375446" cy="1928826"/>
          </a:xfrm>
          <a:prstGeom prst="rect">
            <a:avLst/>
          </a:prstGeom>
          <a:noFill/>
        </p:spPr>
      </p:pic>
      <p:pic>
        <p:nvPicPr>
          <p:cNvPr id="16" name="Picture 2" descr="http://vetsib.ru/images/mat/mercuryDocs_200x220.png"/>
          <p:cNvPicPr>
            <a:picLocks noChangeAspect="1" noChangeArrowheads="1"/>
          </p:cNvPicPr>
          <p:nvPr/>
        </p:nvPicPr>
        <p:blipFill>
          <a:blip r:embed="rId9">
            <a:lum contrast="18000"/>
          </a:blip>
          <a:srcRect/>
          <a:stretch>
            <a:fillRect/>
          </a:stretch>
        </p:blipFill>
        <p:spPr bwMode="auto">
          <a:xfrm>
            <a:off x="3857620" y="1285860"/>
            <a:ext cx="23574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D1FEB7-5AA2-43B7-8B4B-02E7E71FCB18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5" y="142875"/>
            <a:ext cx="8143904" cy="857250"/>
          </a:xfrm>
          <a:prstGeom prst="rect">
            <a:avLst/>
          </a:prstGeom>
          <a:solidFill>
            <a:schemeClr val="bg1">
              <a:alpha val="82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нарушения, выявленные при проведении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контрольно-надзорных мероприятий</a:t>
            </a:r>
          </a:p>
          <a:p>
            <a:pPr algn="ctr" eaLnBrk="0" hangingPunct="0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4339" y="4376091"/>
            <a:ext cx="8097896" cy="931556"/>
          </a:xfrm>
          <a:prstGeom prst="rect">
            <a:avLst/>
          </a:prstGeom>
          <a:solidFill>
            <a:schemeClr val="bg1">
              <a:alpha val="82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b="1" dirty="0" smtClean="0">
              <a:solidFill>
                <a:srgbClr val="09046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несоблюдение ветеринарно-санитарных требований, предъявляемых к объектам, подлежащим ветеринарному контролю</a:t>
            </a:r>
          </a:p>
          <a:p>
            <a:pPr algn="ctr" eaLnBrk="0" hangingPunct="0">
              <a:defRPr/>
            </a:pPr>
            <a:endParaRPr lang="ru-RU" dirty="0"/>
          </a:p>
        </p:txBody>
      </p:sp>
      <p:pic>
        <p:nvPicPr>
          <p:cNvPr id="62470" name="Picture 6" descr="http://icons.iconarchive.com/icons/paomedia/small-n-flat/1024/sign-error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09" y="4484681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0" name="Picture 4" descr="http://dep.yugmeteo.donpac.ru/.galleries/sites/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14290"/>
            <a:ext cx="1049944" cy="691693"/>
          </a:xfrm>
          <a:prstGeom prst="rect">
            <a:avLst/>
          </a:prstGeom>
          <a:noFill/>
        </p:spPr>
      </p:pic>
      <p:pic>
        <p:nvPicPr>
          <p:cNvPr id="14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571472" y="61850"/>
            <a:ext cx="928694" cy="101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icons.iconarchive.com/icons/paomedia/small-n-flat/1024/sign-error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09" y="1575527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52376" y="1273082"/>
            <a:ext cx="5048383" cy="1132823"/>
          </a:xfrm>
          <a:prstGeom prst="rect">
            <a:avLst/>
          </a:prstGeom>
          <a:solidFill>
            <a:schemeClr val="bg1">
              <a:alpha val="82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b="1" dirty="0" smtClean="0">
              <a:solidFill>
                <a:srgbClr val="09046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перевозка, реализация животных и птицы без ветеринарных сопроводительных документов;</a:t>
            </a:r>
            <a:endParaRPr lang="ru-RU" b="1" dirty="0">
              <a:solidFill>
                <a:srgbClr val="09046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571744"/>
            <a:ext cx="1789520" cy="1353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2571744"/>
            <a:ext cx="1535940" cy="1695105"/>
          </a:xfrm>
          <a:prstGeom prst="rect">
            <a:avLst/>
          </a:prstGeom>
        </p:spPr>
      </p:pic>
      <p:pic>
        <p:nvPicPr>
          <p:cNvPr id="20" name="Picture 6" descr="http://icons.iconarchive.com/icons/paomedia/small-n-flat/1024/sign-error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85" y="558924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897912" y="5484162"/>
            <a:ext cx="5547338" cy="931556"/>
          </a:xfrm>
          <a:prstGeom prst="rect">
            <a:avLst/>
          </a:prstGeom>
          <a:solidFill>
            <a:schemeClr val="bg1">
              <a:alpha val="82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9046C"/>
                </a:solidFill>
                <a:latin typeface="Times New Roman" pitchFamily="18" charset="0"/>
                <a:cs typeface="Times New Roman" pitchFamily="18" charset="0"/>
              </a:rPr>
              <a:t>есвоевременное гашение ветеринарных сопроводительных документов в ИС «Меркурий»  </a:t>
            </a:r>
          </a:p>
          <a:p>
            <a:pPr algn="ctr" eaLnBrk="0" hangingPunct="0">
              <a:defRPr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761" y="5418241"/>
            <a:ext cx="1998178" cy="1247567"/>
          </a:xfrm>
          <a:prstGeom prst="rect">
            <a:avLst/>
          </a:prstGeom>
        </p:spPr>
      </p:pic>
      <p:pic>
        <p:nvPicPr>
          <p:cNvPr id="162818" name="Picture 2" descr="D:\РОССЕЛЬХОЗНАДЗОР\Документы КСИ\Презентации и доклады\2021 г\1 квартал\2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1214422"/>
            <a:ext cx="1699402" cy="2986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660160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31F44-1E82-4FBE-B904-D2F805B4FF97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pic>
        <p:nvPicPr>
          <p:cNvPr id="21" name="Picture 6" descr="https://agri-news.ru/mag/2017/4-2017/img-20171013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175090"/>
            <a:ext cx="3089321" cy="19268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80433"/>
            <a:ext cx="4900860" cy="602671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764704"/>
            <a:ext cx="4174030" cy="304826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6913147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A6DDF-9885-4669-BE64-AB91013FEFA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14290"/>
            <a:ext cx="6143668" cy="785796"/>
          </a:xfrm>
          <a:prstGeom prst="rect">
            <a:avLst/>
          </a:prstGeom>
          <a:solidFill>
            <a:schemeClr val="bg1">
              <a:alpha val="82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Обзор законодательства в сфере ветеринарии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8001024" y="142852"/>
            <a:ext cx="794403" cy="86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1428736"/>
            <a:ext cx="8072494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сельского хозяйства РФ от 29 июля 2020 г. № 426 "Об утверждении Правил хранения лекарственных средств для ветеринарного применения"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1" name="Picture 4" descr="http://movp.ru/media/cache/49/c5/9f/83/dd/4e/49c59f83dd4ef83ef9272bed1b52c7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729157" cy="1024480"/>
          </a:xfrm>
          <a:prstGeom prst="rect">
            <a:avLst/>
          </a:prstGeom>
          <a:noFill/>
          <a:ln w="19050" cap="rnd">
            <a:solidFill>
              <a:srgbClr val="000099"/>
            </a:solidFill>
            <a:round/>
            <a:headEnd/>
            <a:tailEnd/>
          </a:ln>
        </p:spPr>
      </p:pic>
      <p:pic>
        <p:nvPicPr>
          <p:cNvPr id="13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57224" y="2643182"/>
            <a:ext cx="8072494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Минсельхоза России от 26.10.2020 года № 626 «Об утверждении Ветеринарных правил перемещения, хранения, переработки и утилизации биологических отходов»  </a:t>
            </a:r>
          </a:p>
        </p:txBody>
      </p:sp>
      <p:pic>
        <p:nvPicPr>
          <p:cNvPr id="15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14620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57224" y="3857628"/>
            <a:ext cx="8072494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Минсельхоза России от 21.10.2020 года № 621 «Об утверждении Ветеринарных правил содержания свиней в целях их воспроизводства, выращивания и реализации»  </a:t>
            </a:r>
          </a:p>
        </p:txBody>
      </p:sp>
      <p:pic>
        <p:nvPicPr>
          <p:cNvPr id="17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857224" y="5072074"/>
            <a:ext cx="8072494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Минсельхоза России от 21.10.2020 года № 622 «Об утверждении Ветеринарных правил содержания крупного рогатого скота в целях его воспроизводства, выращивания и реализации»  </a:t>
            </a:r>
          </a:p>
        </p:txBody>
      </p:sp>
      <p:pic>
        <p:nvPicPr>
          <p:cNvPr id="19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14950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A6DDF-9885-4669-BE64-AB91013FEFA4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142984"/>
            <a:ext cx="8572560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сельского хозяйства РФ от 25 ноября 2020 г.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705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бешенства"  </a:t>
            </a:r>
          </a:p>
        </p:txBody>
      </p:sp>
      <p:pic>
        <p:nvPicPr>
          <p:cNvPr id="13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5720" y="3000372"/>
            <a:ext cx="8643998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сельского хозяйства РФ от 8 сентября 2020 г.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534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туберкулеза"</a:t>
            </a:r>
          </a:p>
        </p:txBody>
      </p:sp>
      <p:pic>
        <p:nvPicPr>
          <p:cNvPr id="15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85720" y="4714884"/>
            <a:ext cx="8643998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сельского хозяйства РФ от 8 сентября 2020 г. № 533 "Об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бруцеллеза (включая инфекционный эпидидимит баранов)"</a:t>
            </a:r>
          </a:p>
        </p:txBody>
      </p:sp>
      <p:pic>
        <p:nvPicPr>
          <p:cNvPr id="17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714480" y="214290"/>
            <a:ext cx="6143668" cy="785796"/>
          </a:xfrm>
          <a:prstGeom prst="rect">
            <a:avLst/>
          </a:prstGeom>
          <a:solidFill>
            <a:schemeClr val="bg1">
              <a:alpha val="82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Обзор законодательства в сфере ветеринарии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8001024" y="142852"/>
            <a:ext cx="794403" cy="86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http://movp.ru/media/cache/49/c5/9f/83/dd/4e/49c59f83dd4ef83ef9272bed1b52c7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290"/>
            <a:ext cx="729157" cy="1024480"/>
          </a:xfrm>
          <a:prstGeom prst="rect">
            <a:avLst/>
          </a:prstGeom>
          <a:noFill/>
          <a:ln w="19050" cap="rnd">
            <a:solidFill>
              <a:srgbClr val="000099"/>
            </a:solidFill>
            <a:round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Номер слайда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809A6D59-A8DD-48AE-9005-847A1C401053}" type="slidenum">
              <a:rPr lang="ru-RU" altLang="ru-RU" sz="900">
                <a:solidFill>
                  <a:schemeClr val="accent1"/>
                </a:solidFill>
              </a:rPr>
              <a:pPr algn="r" eaLnBrk="0" hangingPunct="0"/>
              <a:t>3</a:t>
            </a:fld>
            <a:endParaRPr lang="ru-RU" altLang="ru-RU" sz="900">
              <a:solidFill>
                <a:schemeClr val="accent1"/>
              </a:solidFill>
            </a:endParaRPr>
          </a:p>
        </p:txBody>
      </p:sp>
      <p:sp>
        <p:nvSpPr>
          <p:cNvPr id="51202" name="Rectangle 15"/>
          <p:cNvSpPr>
            <a:spLocks noChangeArrowheads="1"/>
          </p:cNvSpPr>
          <p:nvPr/>
        </p:nvSpPr>
        <p:spPr bwMode="auto">
          <a:xfrm>
            <a:off x="250825" y="188913"/>
            <a:ext cx="8713788" cy="1081087"/>
          </a:xfrm>
          <a:prstGeom prst="rect">
            <a:avLst/>
          </a:prstGeom>
          <a:solidFill>
            <a:schemeClr val="bg1">
              <a:alpha val="63136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ru-RU" sz="3200" b="1">
                <a:solidFill>
                  <a:srgbClr val="000066"/>
                </a:solidFill>
                <a:latin typeface="Monotype Corsiva" pitchFamily="66" charset="0"/>
              </a:rPr>
              <a:t>Эпизоотическая ситуация</a:t>
            </a:r>
          </a:p>
          <a:p>
            <a:pPr algn="ctr" eaLnBrk="0" hangingPunct="0">
              <a:lnSpc>
                <a:spcPct val="95000"/>
              </a:lnSpc>
            </a:pPr>
            <a:r>
              <a:rPr lang="ru-RU" sz="3200" b="1">
                <a:solidFill>
                  <a:srgbClr val="000066"/>
                </a:solidFill>
                <a:latin typeface="Monotype Corsiva" pitchFamily="66" charset="0"/>
              </a:rPr>
              <a:t> на территории Российской Федерации</a:t>
            </a:r>
          </a:p>
        </p:txBody>
      </p:sp>
      <p:sp>
        <p:nvSpPr>
          <p:cNvPr id="51203" name="Rectangle 15"/>
          <p:cNvSpPr>
            <a:spLocks noChangeArrowheads="1"/>
          </p:cNvSpPr>
          <p:nvPr/>
        </p:nvSpPr>
        <p:spPr bwMode="auto">
          <a:xfrm>
            <a:off x="250825" y="1484313"/>
            <a:ext cx="8713788" cy="518477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800">
              <a:latin typeface="Times New Roman" pitchFamily="18" charset="0"/>
            </a:endParaRPr>
          </a:p>
        </p:txBody>
      </p:sp>
      <p:pic>
        <p:nvPicPr>
          <p:cNvPr id="51204" name="Picture 17" descr="Безымянный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941888"/>
            <a:ext cx="49704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8" descr="Безымянный 2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395288" y="3141663"/>
            <a:ext cx="49688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9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557338"/>
            <a:ext cx="496887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2" descr="D:\Мои документы\Презентации и доклады\4. Доклад к публичным слушаниям за 3 квартал\map_color_4000px_russia_with_crimea_and_sevastopo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068638"/>
            <a:ext cx="3671887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88913"/>
            <a:ext cx="8985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26" descr="as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22764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27" descr="fl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1725" y="18446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28" descr="y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5963" y="5013325"/>
            <a:ext cx="10810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29" descr="n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0288" y="5445125"/>
            <a:ext cx="1074737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A6DDF-9885-4669-BE64-AB91013FEFA4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00042"/>
            <a:ext cx="6357982" cy="785796"/>
          </a:xfrm>
          <a:prstGeom prst="rect">
            <a:avLst/>
          </a:prstGeom>
          <a:solidFill>
            <a:schemeClr val="bg1">
              <a:alpha val="82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Обзор законодательства в сфере ветеринарии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8001024" y="428604"/>
            <a:ext cx="794403" cy="86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1928802"/>
            <a:ext cx="8429684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30 декабря 2020 г.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490-ФЗ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 пчеловодстве в Российской Федерации"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movp.ru/media/cache/49/c5/9f/83/dd/4e/49c59f83dd4ef83ef9272bed1b52c7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729157" cy="1024480"/>
          </a:xfrm>
          <a:prstGeom prst="rect">
            <a:avLst/>
          </a:prstGeom>
          <a:noFill/>
          <a:ln w="19050" cap="rnd">
            <a:solidFill>
              <a:srgbClr val="000099"/>
            </a:solidFill>
            <a:round/>
            <a:headEnd/>
            <a:tailEnd/>
          </a:ln>
        </p:spPr>
      </p:pic>
      <p:pic>
        <p:nvPicPr>
          <p:cNvPr id="168962" name="Picture 2" descr="https://probees.ru/wp-content/uploads/2018/12/zakon-o-pchelovodst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91221"/>
            <a:ext cx="4143404" cy="2304769"/>
          </a:xfrm>
          <a:prstGeom prst="rect">
            <a:avLst/>
          </a:prstGeom>
          <a:noFill/>
        </p:spPr>
      </p:pic>
      <p:pic>
        <p:nvPicPr>
          <p:cNvPr id="168964" name="Picture 4" descr="https://mcx.gov.ru/upload/medialibrary/4bf/4bf23bb383ad35a8fff2d91b4047209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857628"/>
            <a:ext cx="3429024" cy="2280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A6DDF-9885-4669-BE64-AB91013FEFA4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14422"/>
            <a:ext cx="8429684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сельского хозяйства Российской Федерации от 24.03.2021 № 156 "Об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лейкоза крупного рогатого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скота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28596" y="3000372"/>
            <a:ext cx="8501122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риказ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сельского хозяйства Российской Федерации от 24.03.2021 № 158 "Об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высокопатогенного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гриппа птиц"</a:t>
            </a:r>
          </a:p>
        </p:txBody>
      </p:sp>
      <p:pic>
        <p:nvPicPr>
          <p:cNvPr id="15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28596" y="4714884"/>
            <a:ext cx="8501122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сельского хозяйства Российской Федерации от 21.05.2021 № 327 "Об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губкообразной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энцефалопатии крупного рогатого скота"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0" descr="http://servis24.by/assets/images/uslugi/gal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70"/>
            <a:ext cx="652785" cy="6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714480" y="214290"/>
            <a:ext cx="6143668" cy="785796"/>
          </a:xfrm>
          <a:prstGeom prst="rect">
            <a:avLst/>
          </a:prstGeom>
          <a:solidFill>
            <a:schemeClr val="bg1">
              <a:alpha val="82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Обзор законодательства в сфере ветеринарии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8001024" y="142852"/>
            <a:ext cx="794403" cy="86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http://movp.ru/media/cache/49/c5/9f/83/dd/4e/49c59f83dd4ef83ef9272bed1b52c7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290"/>
            <a:ext cx="729157" cy="1024480"/>
          </a:xfrm>
          <a:prstGeom prst="rect">
            <a:avLst/>
          </a:prstGeom>
          <a:noFill/>
          <a:ln w="19050" cap="rnd">
            <a:solidFill>
              <a:srgbClr val="000099"/>
            </a:solidFill>
            <a:round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algn="ctr">
              <a:buNone/>
              <a:defRPr/>
            </a:pP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Спасибо за внимание!</a:t>
            </a:r>
            <a:endParaRPr lang="ru-RU" sz="4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81684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071802" y="4929198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as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572008"/>
            <a:ext cx="1220790" cy="122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000760" y="4857760"/>
            <a:ext cx="1500198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7910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очагов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8145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7" descr="piggys-D-pigs-2941055-577-4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714752"/>
            <a:ext cx="1811337" cy="13684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8" name="Picture 19" descr="14-KABAN-shutterstock-1024x6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14752"/>
            <a:ext cx="1800225" cy="131127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9" name="Picture 20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71475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714612" y="3071810"/>
            <a:ext cx="935038" cy="5048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129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000760" y="3143248"/>
            <a:ext cx="935038" cy="5048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63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071670" y="2857496"/>
            <a:ext cx="5572164" cy="265588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424BAC-8874-4E54-B62B-B0C8A57585F1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as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86256"/>
            <a:ext cx="928694" cy="92869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14290"/>
            <a:ext cx="857256" cy="93470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52"/>
            <a:ext cx="900118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 descr="backyard-chickens-and-bird-flu-how-to-spot-it-and-why-it-matters-blog-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572008"/>
            <a:ext cx="2000264" cy="11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3786190"/>
            <a:ext cx="121444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 странах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43174" y="3786190"/>
            <a:ext cx="1285884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2818 очагов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1785918" y="3857628"/>
            <a:ext cx="714380" cy="42862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714744" y="285728"/>
            <a:ext cx="7080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fl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42886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786578" y="3571876"/>
            <a:ext cx="1357322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очагов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A6DDF-9885-4669-BE64-AB91013FEFA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57158" y="142852"/>
            <a:ext cx="8501062" cy="1071570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Показатели контрольно-надзорной деятельности </a:t>
            </a:r>
          </a:p>
          <a:p>
            <a:pPr algn="ctr" eaLnBrk="0" hangingPunct="0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отдела государственного ветеринарного надзора </a:t>
            </a:r>
          </a:p>
          <a:p>
            <a:pPr algn="ctr" eaLnBrk="0" hangingPunct="0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по Республике Мордовия за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9 мес.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2021 г.</a:t>
            </a:r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8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500034" y="142852"/>
            <a:ext cx="1071121" cy="11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14290"/>
            <a:ext cx="1357312" cy="10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AutoShape 2" descr="https://aprlnr.su/uploads/posts/2019-09/1568621986_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357158" y="1500174"/>
          <a:ext cx="8358246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4" descr="http://movp.ru/media/cache/49/c5/9f/83/dd/4e/49c59f83dd4ef83ef9272bed1b52c7c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4643446"/>
            <a:ext cx="1357322" cy="2000264"/>
          </a:xfrm>
          <a:prstGeom prst="rect">
            <a:avLst/>
          </a:prstGeom>
          <a:noFill/>
          <a:ln w="19050" cap="rnd">
            <a:solidFill>
              <a:srgbClr val="000099"/>
            </a:solidFill>
            <a:round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11760</TotalTime>
  <Words>1095</Words>
  <Application>Microsoft Office PowerPoint</Application>
  <PresentationFormat>Экран (4:3)</PresentationFormat>
  <Paragraphs>222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Грань</vt:lpstr>
      <vt:lpstr>Паркет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Zemelnadzor</dc:creator>
  <cp:lastModifiedBy>User</cp:lastModifiedBy>
  <cp:revision>865</cp:revision>
  <dcterms:created xsi:type="dcterms:W3CDTF">2015-11-12T09:45:26Z</dcterms:created>
  <dcterms:modified xsi:type="dcterms:W3CDTF">2021-10-19T11:00:57Z</dcterms:modified>
</cp:coreProperties>
</file>