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7"/>
  </p:notesMasterIdLst>
  <p:sldIdLst>
    <p:sldId id="256" r:id="rId2"/>
    <p:sldId id="257" r:id="rId3"/>
    <p:sldId id="274" r:id="rId4"/>
    <p:sldId id="267" r:id="rId5"/>
    <p:sldId id="268" r:id="rId6"/>
    <p:sldId id="259" r:id="rId7"/>
    <p:sldId id="260" r:id="rId8"/>
    <p:sldId id="275" r:id="rId9"/>
    <p:sldId id="261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0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C314-D6D2-4F27-A57A-486D0ADB39AB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BFD3D-D8ED-4E0C-B9C6-8D73BCF45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0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BFD3D-D8ED-4E0C-B9C6-8D73BCF452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9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3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20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3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786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4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5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9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3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8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0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1064-7E16-416A-A15F-19DD6BEF6B42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70E6B7-4583-4599-AD59-2D3D5E6D5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061" y="2662252"/>
            <a:ext cx="8036417" cy="334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государственного ветеринарного надзора </a:t>
            </a:r>
            <a:b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Пензенской области  </a:t>
            </a:r>
            <a:b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6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2" y="528034"/>
            <a:ext cx="1754122" cy="1631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450" y="501140"/>
            <a:ext cx="1754122" cy="16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3" y="667512"/>
            <a:ext cx="94599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9 месяцев 2021 года </a:t>
            </a:r>
          </a:p>
          <a:p>
            <a:pPr algn="ctr">
              <a:lnSpc>
                <a:spcPct val="150000"/>
              </a:lnSpc>
            </a:pPr>
            <a:endParaRPr lang="ru-RU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Отобрано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направлено для проведения лабораторных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исследований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11374 проб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- 10920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эпизоотическому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мониторингу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- 454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пробы животноводческой продукции.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олучено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16  положительных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результатов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фальсификацию 6 результатов,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положительных результата на  БГКП,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положительных результата на антибиотики, 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 положительных результатов на гистологию.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арбитражные суды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направлено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12 материалов дел о привлечении к административной ответственности по ч.1 и ч.2 ст.14.43 КоАП РФ.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Арбитражным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судом Пензенской области вынесено 5 решений о привлечении к административной ответственности по ч.1 и ч.2 ст. 14.43 КоАП РФ.</a:t>
            </a:r>
            <a:endParaRPr lang="ru-RU" dirty="0"/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485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530352"/>
            <a:ext cx="80101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Специалисты </a:t>
            </a:r>
            <a:r>
              <a:rPr lang="ru-RU" dirty="0">
                <a:latin typeface="Times New Roman" panose="02020603050405020304" pitchFamily="18" charset="0"/>
              </a:rPr>
              <a:t>отдела в феврале и в августе 2021 года приняли участие по требованию Прокуратуры Пензенской области в проверках Прокуратур районов и г. Пензы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</a:rPr>
              <a:t>вопросу безопасности использования пищевых продуктов (наличие сопроводительной документации на продукцию, сроки годности, обеспечение условий транспортировки и хранения продуктов), при организации питания в социальных учреждениях Пензенской области.</a:t>
            </a:r>
            <a:endParaRPr lang="ru-RU" dirty="0"/>
          </a:p>
          <a:p>
            <a:pPr algn="just"/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</a:rPr>
              <a:t>Всего проведено проверок 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46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</a:rPr>
              <a:t>учреждениях, </a:t>
            </a:r>
            <a:endParaRPr lang="ru-RU" dirty="0" smtClean="0">
              <a:solidFill>
                <a:srgbClr val="0D0D0D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D0D0D"/>
                </a:solidFill>
                <a:latin typeface="Times New Roman" panose="02020603050405020304" pitchFamily="18" charset="0"/>
              </a:rPr>
              <a:t>выявлены </a:t>
            </a:r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</a:rPr>
              <a:t>нарушения ветеринарного законодательства РФ и обязательных требований технических регламентов Таможенного союза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32 учреждениях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0D0D0D"/>
                </a:solidFill>
                <a:latin typeface="Times New Roman" panose="02020603050405020304" pitchFamily="18" charset="0"/>
              </a:rPr>
              <a:t>На основании информации направленных Прокуратурами области и г. Пензы привлечено к административной ответственности – 32 должностных лица,  наложено штрафных санкций – 142,5тысяч рублей.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484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728" y="466344"/>
            <a:ext cx="7726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   Специалисты </a:t>
            </a:r>
            <a:r>
              <a:rPr lang="ru-RU" dirty="0">
                <a:latin typeface="Times New Roman" panose="02020603050405020304" pitchFamily="18" charset="0"/>
              </a:rPr>
              <a:t>отдела в августе - сентябре 2021 года приняли участие по требованию Прокуратуры Пензенской области в проверках Прокуратур районов и г. Пензы исполнения законодательства производителями молочной продукции Пензенской области в части требований к качеству поставляемого сливочного масла и его составляющих компонентов.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Всего проведено проверок – 9 молокозаводов, цехов по производству масло - жировой молочной продукции. </a:t>
            </a:r>
            <a:endParaRPr lang="ru-RU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Выявлены </a:t>
            </a:r>
            <a:r>
              <a:rPr lang="ru-RU" dirty="0">
                <a:latin typeface="Times New Roman" panose="02020603050405020304" pitchFamily="18" charset="0"/>
              </a:rPr>
              <a:t>нарушения обязательных требований технических регламентов Таможенного союза и ветеринарного законодательства РФ в 5 молокозаводах.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На основании информации направленных Прокуратурами области и г. Пензы привлечено к административной ответственности – 6 должностных лиц, наложено штрафных санкций – 23,0 тыс. рублей.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140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171" y="232229"/>
            <a:ext cx="89988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30.11.2019 № 1560. Предусмотрено Федеральным законом от 27.12.2018 № 498-ФЗ «Об ответственном обращении с животными и о внесении изменений в отдельные законодательные акты Российской Федерации» (далее – № 498-ФЗ) и постановлением Правительства Российской Федерации от 30.12.2019 № 1937 «Об утверждении требований к использованию животных в культурно-зрелищных целях и их содержанию». </a:t>
            </a:r>
            <a:endParaRPr lang="ru-RU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№1384 от 23 декабря 2020 "Об утверждении Административного регламента Федеральной службы по ветеринарному и фитосанитарному надзору по предоставлению государственной услуги по лицензированию деятельности по содержанию и использованию животных в зоопарках, зоосадах, цирках,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зоотеатрах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дельфинариях и океанариумах";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№1311 от 07.12.2020 "Об утверждении Административного регламента осуществления Федеральной службой по ветеринарному и фитосанитарному надзору государственного надзора в области обращения с животными в части соблюдения требований к содержанию и использованию животных в культурно-зрелищных целях".</a:t>
            </a:r>
          </a:p>
          <a:p>
            <a:pPr lvl="0" algn="just"/>
            <a:endParaRPr lang="ru-RU" sz="1400" b="1" i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3276" y="644893"/>
            <a:ext cx="76713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осуществляют в соответствии с Положением:</a:t>
            </a:r>
          </a:p>
          <a:p>
            <a:pPr lvl="0" algn="just"/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природопользования и ее территориальные органы в части соблюдения требований к содержанию и использованию диких животных, содержащихся или используемых в условиях неволи;</a:t>
            </a:r>
          </a:p>
          <a:p>
            <a:pPr lvl="0" algn="just"/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ветеринарному и фитосанитарному надзору и ее          территориальные органы в части соблюдения требований к содержанию и использованию животных в культурно-зрелищных целях.</a:t>
            </a:r>
          </a:p>
          <a:p>
            <a:pPr lvl="0"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7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663" y="442762"/>
            <a:ext cx="77675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Предметом контроля Россельхознадзора являются:</a:t>
            </a:r>
          </a:p>
          <a:p>
            <a:pPr lvl="0" algn="just"/>
            <a:endParaRPr lang="ru-RU" sz="14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 соблюдение обязательных требований в области обращения с животными при содержании и использовании животных в культурно-зрелищных целях;</a:t>
            </a:r>
          </a:p>
          <a:p>
            <a:pPr lvl="0" algn="just"/>
            <a:endParaRPr lang="ru-RU" sz="20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соблюдение юридическими лицами, индивидуальными предпринимателями лицензионных требований при осуществлении деятельности по содержанию и использованию животных в зоопарках, зоосадах, цирках, зоотеатрах, дельфинариях и океанариумах.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75" y="3828304"/>
            <a:ext cx="424928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3" y="433137"/>
            <a:ext cx="972151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ст.15  Федерального закона от 27.12.2018 №498-ФЗ  "Об ответственном обращении с животными и о внесении изменений в отдельные законодательные акты Российской Федерации" использование животных в культурно-зрелищных целях и их содержание осуществляются с учетом требований, установленных Правительством Российской Федерации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предусматривающей использование животных в культурно-зрелищных целях, допускается в местах их содержания, в специально предназначенных для этого зданиях, сооружениях или на обособленных территориях, за исключением 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случаев,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установленных Правительством Российской Федерации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Осуществление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предусматривающей использование животных в культурно-зрелищных целях, основной целью которой является предоставление зрителям или посетителям физического контакта с животными, не допускается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Применение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лекарственных препаратов для ветеринарного применения и иных веществ, причиняющих вред здоровью животных, в целях повышения эффективности использования животных в культурно-зрелищных целях не допускается.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Использование в отношении животных, участвующих в спортивных соревнованиях, субстанции и (или) метода, включенных в перечни субстанций и (или) методов, запрещенных для использования в спорте, не допускается.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5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206" y="118053"/>
            <a:ext cx="1133710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Правительства от 30.12.2019 года № 1937 "Об утверждении требований к использованию животных в культурно-зрелищных целях и их содержанию" </a:t>
            </a: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повседневное наблюдение за животными;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-кормление и поение животных;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условиям содержания помещений;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ветеринарное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обслуживание;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-безопасность содержания и использования животных;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транспортировка животных.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определена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журнала наблюдений за животными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журнала уборки,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утверждены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размеры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вольеров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содержания копытных, ластоногих животных, рептилий, птиц, хищных животных и слонов, мелких млекопитающих, приматов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зоопарками.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утверждены требования к использованию животных на выставках, в спортивных соревнованиях, в процессе производства рекламы, при создании произведений кинематографии, в целях демонстрации и т.д.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2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24" y="667512"/>
            <a:ext cx="7607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Пензенской области имеется 10 объектов, использующих животных культурно-зрелищных целях из них: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зоопарка,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океанариум,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 по содержанию животных, используемых в культурно - зрелищных целях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зоотеатров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Отделом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государственного ветеринарного надзора по Пензенской области в 2021 году проверено 2 организации на соответствие требованиям для получения лицензии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ООО "Ритейл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океанариум,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"Пензенский зоопарк.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2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343" y="333828"/>
            <a:ext cx="10319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МАУ «Пензенский Зоопарк» и ООО «Ритейл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выданы лицензии на осуществление деятельности по содержанию и использованию животных в зоопарке и океанариуме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Россельхознадзора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00-21-4-004323 от 16.07.2021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МАУ "Пензенский зоопарк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№00-21-4-004365 от 16.09.2021   ООО "Ритейл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Маркет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3" y="2327564"/>
            <a:ext cx="2719078" cy="4078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981" y="2565348"/>
            <a:ext cx="5401524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984" y="162311"/>
            <a:ext cx="8010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отдела государственного ветеринарного надзора по Пензенской области за 9 месяцев 2021г</a:t>
            </a:r>
            <a:endParaRPr lang="ru-RU" altLang="ru-RU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77085"/>
              </p:ext>
            </p:extLst>
          </p:nvPr>
        </p:nvGraphicFramePr>
        <p:xfrm>
          <a:off x="234472" y="808642"/>
          <a:ext cx="9385015" cy="44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022"/>
                <a:gridCol w="4770993"/>
              </a:tblGrid>
              <a:tr h="35481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</a:t>
                      </a:r>
                      <a:endParaRPr lang="ru-RU" dirty="0"/>
                    </a:p>
                  </a:txBody>
                  <a:tcPr/>
                </a:tc>
              </a:tr>
              <a:tr h="3950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проверок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506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63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175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18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089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Протоколов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97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Наложенные штрафные санкции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1593,9 тыс. рублей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Взыскано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1206,8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предупреждений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521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Предостережений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3984" y="5532120"/>
            <a:ext cx="861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суды различных инстанций отделом направлено 18 административных дел, при рассмотрении которых вынесено 10 решений в пользу Управления на сумму 68,5 тыс. рублей.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9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530352"/>
            <a:ext cx="801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906" y="530352"/>
            <a:ext cx="89322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Специалистами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ветеринарного надзора по Пензенской области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принято участие 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проверках прокуратуры Пензенской области в отношении хозяйствующих субъектов осуществляющих содержание животных в культурно зрелищных целях.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итогам проверки прокуратуры Октябрьского района г. Пензы в отношении ГБУ культуры г. Москвы «Московский театр спортивно-зрелищных представлений «Каскадер»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привлечено к административной ответственности по ст.10.6 ч.1 КоАП РФ,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вынесено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предупреждение. 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6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2" y="466344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заразного узелкового дерматита крупного рогатого скота" № 588 от 24.08.2021 (зарегистрирован в Минюсте 27.09.2021 №65146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spcAft>
                <a:spcPts val="0"/>
              </a:spcAft>
            </a:pP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вступает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законную силу с 01 марта 2022 года и действуют до 01 марта 2028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</a:p>
          <a:p>
            <a:pPr algn="just">
              <a:spcAft>
                <a:spcPts val="0"/>
              </a:spcAft>
            </a:pP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Заразный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узелковый дерматит – трансмиссивная контагиозная вирусная болезнь крупного рогатого скота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Клиническими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признаками острого течения болезни являются лихорадка с повышением температуры тела, образование узелковых уплотнений, эрозий на коже, слизистых оболочках органов дыхания, отек конечностей.</a:t>
            </a: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42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648" y="539015"/>
            <a:ext cx="89707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Ветеринарных правил назначения и проведения ветеринарно-санитарной экспертизы молока и молочных продуктов, предназначенных для переработки или для реализации на розничных рынках" № 421 от 28.06.2021 (зарегистрирован в Минюсте 18.08.2021 № 64676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Ветеринарно-санитарная экспертиза назначается в целях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соответствия молока и молочных продуктов требованиям безопасности технического регламента Таможенного союза «О безопасности пищевой продукции» и технического регламента Таможенного союза «О безопасности молока и молочной продукции;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благополучия в ветеринарном отношении хозяйств (производственных объектов) происхождения животных, от которых получены молоко и молочные продукты, подлежащие ветеринарно-санитарной экспертизе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определения пригодности молока и молочных продуктов к использованию для пищевых целей.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0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522" y="490888"/>
            <a:ext cx="96445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Ветеринарных правил осуществления профилактических, диагностических,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скрепи овец и коз" № 424 от 29.06.2021 (зарегистрирован в Минюсте 30.07.2021 № 64492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Скрепи – инфекционная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нейродегенеративная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болезнь овец, коз и муфлонов, характеризующая поражением центральной нервной системы и 100 процентной летальностью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Клиническими признаками скрепи являются неврологические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растройства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нарушение координации движения, шаткость походки, тремор, паралич, зуд с расчесами, истощение, общая слабость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Возбудителем скрепи является патологический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прионный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белок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Инкубационный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переоид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болезни от 10 месяцев до 6 лет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возбудителя являются больные животные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возбудителя осуществляется алиментарным м контактны путями, возможна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перидача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матери потомству.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Факторамипередачи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вода,  корма и кормовые добавки, контаминированные возбудителем.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4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62" y="442762"/>
            <a:ext cx="99043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Ветеринарных правил осуществления профилактических, диагностических, лечебных, ограничительных и иных мероприятий, установления и отмены карантина и иных ограничений, направленных на предотвращение распространения и ликвидацию очагов африканской чумы лошадей" № 592 от 25.08.2021 (зарегистрирован в Минюсте 28.09.2021 № 65163).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Африканская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чума лошадей – вирусная болезнь лошадей и других непарнокопытных животных, сопровождающая лихорадкой, отеками подкожной клетчатки, кровоизлияниями во внутренних органах и характеризующаяся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контагиозностью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летальностью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Клиническими признаками сверхострого течения болезни у лошадей являются повышение температуры, учащение пульса и дыхания, мышечная дрожь,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контъюнктивиты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Летальный исход наступает в результате острой сердечной недостаточности на пятые – седьмые сутки болезни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возбудителя являются больные восприимчивые животные. Резервуаром возбудителя являются зебры и африканские ослы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Передача возбудителя осуществляется трансмиссивным путем. Факторами передачи являются мокрецы и другие кровососущие насекомые и клещи, являющиеся переносчиками возбудителя.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9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570" y="685800"/>
            <a:ext cx="2026817" cy="2097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447" y="3092824"/>
            <a:ext cx="5499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3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0048" y="493776"/>
            <a:ext cx="4727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sz="3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СМИ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7008" y="1047774"/>
            <a:ext cx="823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печатных изданиях опубликовано 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статей,                    22 </a:t>
            </a:r>
            <a:r>
              <a:rPr lang="ru-RU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радио. На официальном сайте Управления размещено </a:t>
            </a:r>
            <a:r>
              <a:rPr lang="ru-RU" sz="3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</a:t>
            </a:r>
            <a:r>
              <a:rPr lang="ru-RU" sz="3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пресс-релиза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25" y="2525102"/>
            <a:ext cx="5054022" cy="41517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8" y="2651760"/>
            <a:ext cx="4032504" cy="41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5536" y="493776"/>
            <a:ext cx="44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Эпизоотическая обстановка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4944" y="1453896"/>
            <a:ext cx="8887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Зарегистрировано 76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неблагополучных пунктов по бешенству животных.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снят карантин с 19 пунктов.</a:t>
            </a:r>
            <a:endParaRPr lang="ru-RU" alt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Зарегистрировано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неблагополучных пункта по бруцеллезу животных.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50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216" y="118872"/>
            <a:ext cx="897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исполнение поручения Заместителя Председателя Правительства Российской Федерации В.В. </a:t>
            </a:r>
            <a:r>
              <a:rPr lang="ru-RU" alt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Абрамченко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09.07.2021г 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ВА-П11-9302 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приказа Россельхознадзора от 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13.08.2021 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911 за  9 месяцев 2021 </a:t>
            </a:r>
            <a:r>
              <a:rPr lang="ru-RU" alt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проведено: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" y="1042202"/>
            <a:ext cx="9445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внеплановая проверка в отношении юридических лиц и индивидуальных предпринимателей осуществляющих деятельность по содержанию и разведению свиней, производству и реализации мяса свинина и продуктов его переработки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ходе которых по выявленным нарушениям составлено протоколов - 1,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наложено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штрафных санкций на сумму - 3  тыс. рублей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внеплановых проверки в отношении юридических лиц и индивидуальных предпринимателей, осуществляющих деятельность по содержанию, разведению и убою птицы, хранению, производству и реализации мяса птицы и продуктов его переработки, в ходе которых по выявленным нарушениям составлено протоколов - 1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наложено штрафных санкций на сумму - 3  тыс. рублей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72" y="3852114"/>
            <a:ext cx="888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исполнение поручения Заместителя Председателя Правительства Российской Федерации В.В. </a:t>
            </a:r>
            <a:r>
              <a:rPr lang="ru-RU" altLang="ru-RU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Абрамченко</a:t>
            </a:r>
            <a:r>
              <a:rPr lang="ru-RU" alt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16.07.2021г № ВА-П11-9718 и приказа Россельхознадзора от 13.08.2021 №915 за  9 месяцев 2021 год проведено: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840" y="4784589"/>
            <a:ext cx="84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Внеплановых проверок в отношении юридических лиц и индивидуальных предпринимателей, осуществляющих деятельность по содержанию, разведению и выращиванию водных биологических ресурсов всего - 1, выявлено нарушений - 1, составлено протоколов - 1, наложено штрафов - 3,0 тыс. руб.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9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6072" y="0"/>
            <a:ext cx="9006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исполнение поручения Заместителя Председателя Правительства Российской Федерации В.В. </a:t>
            </a:r>
            <a:r>
              <a:rPr lang="ru-RU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Абрамченко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(протокол заседания в режиме видеоконференцсвязи Постоянно действующей противоэпизоотической комиссии Правительства Российской Федерации от 19.01.2021 №1 и приказа Россельхознадзора от 01.02.2021 № 93 и приказа Россельхознадзора  от 01.02.2021 № 94 в 2021 года проведено: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536" y="1682496"/>
            <a:ext cx="903427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- 90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 в отношении юридических лиц и индивидуальных предпринимателей осуществляющих деятельность по содержанию, разведению и убою птицы, хранению, производству и реализации мяса птицы и продуктов его переработки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ходе которых по выявленным нарушениям составлено протоколов - 89,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- 76,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штрафных санкций на сумму – 316,1 тыс.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 в отношении юридических лиц и индивидуальных предпринимателей осуществляющих деятельность по содержанию, разведению и убою свиней, хранению, производству и реализации мяса свинины и продуктов его переработки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внеплановых проверок свиноводческих хозяйств, организаций, осуществляющих убой свиней, переработку и хранение продукции свиноводства, отнесенных к 3 и 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компартментам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предмет выполнения критериев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компартментализации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Правилами определения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зоосанитарного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статуса свиноводческих хозяйств, включая организации, осуществляющие убой свиней, переработку и хранение продукции свиноводства,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ходе которых по выявленным нарушениям составлено протоколов - 64,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- 53,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штрафных санкций на сумму – 244,5  тыс. рублей.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2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741" y="204716"/>
            <a:ext cx="907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425" y="327547"/>
            <a:ext cx="10440839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мероприятий по недопущению вируса АЧС на территорию Пензенской области Управлением Россельхознадзора по Республике Мордовия и Пензенской области за 9 месяцев 2021  года 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6243"/>
              </p:ext>
            </p:extLst>
          </p:nvPr>
        </p:nvGraphicFramePr>
        <p:xfrm>
          <a:off x="82297" y="1198880"/>
          <a:ext cx="12024356" cy="541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597"/>
                <a:gridCol w="1508537"/>
                <a:gridCol w="1508537"/>
                <a:gridCol w="1508537"/>
                <a:gridCol w="1508537"/>
                <a:gridCol w="1508537"/>
                <a:gridCol w="1508537"/>
                <a:gridCol w="1508537"/>
              </a:tblGrid>
              <a:tr h="180949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за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промышленных свиноводческих предприятий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ЛПХ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предприятия по убою и переработке свиней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КФХ и других хозяйствующих субъектов по содержанию свиней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места реализации и хранения продуктов свиноводства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 общественного питания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91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3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19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Выдано предписаний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73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9136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Штрафные санкций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389,5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2,0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211,0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139,5 тыс. рублей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 тыс.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543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128" y="429768"/>
            <a:ext cx="7552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недопущению африканской чумы свиней на территорию Пензенской области и оборота животноводческой продукции и животных с нарушением требований ветеринарного законодательства Российской Федерации проведено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рейдовых мероприятий в местах несанкционированной торговли, на рынках и ярмарках выходного дня, постах ГИБДД, в том числе со специалистами органов местного самоуправления.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протокола на общую сумму 22,6 тыс. рублей.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14" y="3212468"/>
            <a:ext cx="5108891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5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207" y="118053"/>
            <a:ext cx="909009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месяцев 2021 года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 поступило 141 жалоба и обращений,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основании обращений проведены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обследования,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визиты,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инспекционные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визиты,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которых проведены консультации по соблюдению ветеринарных правил при содержании животных, 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жалоб и заявлений в соответствии со ст.8 Федерального закона от 02.05.2006  №59-ФЗ "О порядке рассмотрения обращений граждан Российской Федерации"  направлены для рассмотрения и принятия решения в пределах компетенции в другие ведомства и министерства.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326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680</TotalTime>
  <Words>2234</Words>
  <Application>Microsoft Office PowerPoint</Application>
  <PresentationFormat>Широкоэкранный</PresentationFormat>
  <Paragraphs>255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Грань</vt:lpstr>
      <vt:lpstr>Доклад государственного ветеринарного надзора  по Пензенской области  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государственного ветеринарного надзора  по Пензенской области   2020 год</dc:title>
  <dc:creator>User</dc:creator>
  <cp:lastModifiedBy>User</cp:lastModifiedBy>
  <cp:revision>57</cp:revision>
  <dcterms:created xsi:type="dcterms:W3CDTF">2021-02-11T08:15:26Z</dcterms:created>
  <dcterms:modified xsi:type="dcterms:W3CDTF">2021-10-20T13:05:36Z</dcterms:modified>
</cp:coreProperties>
</file>